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13"/>
  </p:handoutMasterIdLst>
  <p:sldIdLst>
    <p:sldId id="256" r:id="rId2"/>
    <p:sldId id="257" r:id="rId3"/>
    <p:sldId id="258" r:id="rId4"/>
    <p:sldId id="259" r:id="rId5"/>
    <p:sldId id="260" r:id="rId6"/>
    <p:sldId id="262" r:id="rId7"/>
    <p:sldId id="264" r:id="rId8"/>
    <p:sldId id="265" r:id="rId9"/>
    <p:sldId id="263"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1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4"/>
  <c:chart>
    <c:plotArea>
      <c:layout/>
      <c:barChart>
        <c:barDir val="col"/>
        <c:grouping val="clustered"/>
        <c:ser>
          <c:idx val="0"/>
          <c:order val="0"/>
          <c:tx>
            <c:strRef>
              <c:f>Sheet1!$B$1</c:f>
              <c:strCache>
                <c:ptCount val="1"/>
                <c:pt idx="0">
                  <c:v>Students' English Reading Levels</c:v>
                </c:pt>
              </c:strCache>
            </c:strRef>
          </c:tx>
          <c:cat>
            <c:strRef>
              <c:f>Sheet1!$A$2:$A$14</c:f>
              <c:strCache>
                <c:ptCount val="13"/>
                <c:pt idx="0">
                  <c:v>Level A</c:v>
                </c:pt>
                <c:pt idx="1">
                  <c:v>Lavel B</c:v>
                </c:pt>
                <c:pt idx="2">
                  <c:v>Level C</c:v>
                </c:pt>
                <c:pt idx="3">
                  <c:v>Level D</c:v>
                </c:pt>
                <c:pt idx="4">
                  <c:v>Level E</c:v>
                </c:pt>
                <c:pt idx="5">
                  <c:v>Level F</c:v>
                </c:pt>
                <c:pt idx="6">
                  <c:v>Level G</c:v>
                </c:pt>
                <c:pt idx="7">
                  <c:v>Level H</c:v>
                </c:pt>
                <c:pt idx="8">
                  <c:v>Level I</c:v>
                </c:pt>
                <c:pt idx="9">
                  <c:v>Level J</c:v>
                </c:pt>
                <c:pt idx="10">
                  <c:v>Level K</c:v>
                </c:pt>
                <c:pt idx="11">
                  <c:v>Level L</c:v>
                </c:pt>
                <c:pt idx="12">
                  <c:v>Level M</c:v>
                </c:pt>
              </c:strCache>
            </c:strRef>
          </c:cat>
          <c:val>
            <c:numRef>
              <c:f>Sheet1!$B$2:$B$14</c:f>
              <c:numCache>
                <c:formatCode>General</c:formatCode>
                <c:ptCount val="13"/>
                <c:pt idx="0">
                  <c:v>0</c:v>
                </c:pt>
                <c:pt idx="1">
                  <c:v>0</c:v>
                </c:pt>
                <c:pt idx="2">
                  <c:v>3</c:v>
                </c:pt>
                <c:pt idx="3">
                  <c:v>2</c:v>
                </c:pt>
                <c:pt idx="4">
                  <c:v>1</c:v>
                </c:pt>
                <c:pt idx="5">
                  <c:v>2</c:v>
                </c:pt>
                <c:pt idx="6">
                  <c:v>3</c:v>
                </c:pt>
                <c:pt idx="7">
                  <c:v>2</c:v>
                </c:pt>
                <c:pt idx="8">
                  <c:v>2</c:v>
                </c:pt>
                <c:pt idx="9">
                  <c:v>1</c:v>
                </c:pt>
                <c:pt idx="10">
                  <c:v>4</c:v>
                </c:pt>
                <c:pt idx="11">
                  <c:v>0</c:v>
                </c:pt>
                <c:pt idx="12">
                  <c:v>1</c:v>
                </c:pt>
              </c:numCache>
            </c:numRef>
          </c:val>
        </c:ser>
        <c:ser>
          <c:idx val="1"/>
          <c:order val="1"/>
          <c:tx>
            <c:strRef>
              <c:f>Sheet1!$C$1</c:f>
              <c:strCache>
                <c:ptCount val="1"/>
                <c:pt idx="0">
                  <c:v>Students' Spanish Reading Level</c:v>
                </c:pt>
              </c:strCache>
            </c:strRef>
          </c:tx>
          <c:cat>
            <c:strRef>
              <c:f>Sheet1!$A$2:$A$14</c:f>
              <c:strCache>
                <c:ptCount val="13"/>
                <c:pt idx="0">
                  <c:v>Level A</c:v>
                </c:pt>
                <c:pt idx="1">
                  <c:v>Lavel B</c:v>
                </c:pt>
                <c:pt idx="2">
                  <c:v>Level C</c:v>
                </c:pt>
                <c:pt idx="3">
                  <c:v>Level D</c:v>
                </c:pt>
                <c:pt idx="4">
                  <c:v>Level E</c:v>
                </c:pt>
                <c:pt idx="5">
                  <c:v>Level F</c:v>
                </c:pt>
                <c:pt idx="6">
                  <c:v>Level G</c:v>
                </c:pt>
                <c:pt idx="7">
                  <c:v>Level H</c:v>
                </c:pt>
                <c:pt idx="8">
                  <c:v>Level I</c:v>
                </c:pt>
                <c:pt idx="9">
                  <c:v>Level J</c:v>
                </c:pt>
                <c:pt idx="10">
                  <c:v>Level K</c:v>
                </c:pt>
                <c:pt idx="11">
                  <c:v>Level L</c:v>
                </c:pt>
                <c:pt idx="12">
                  <c:v>Level M</c:v>
                </c:pt>
              </c:strCache>
            </c:strRef>
          </c:cat>
          <c:val>
            <c:numRef>
              <c:f>Sheet1!$C$2:$C$14</c:f>
              <c:numCache>
                <c:formatCode>General</c:formatCode>
                <c:ptCount val="13"/>
                <c:pt idx="0">
                  <c:v>0</c:v>
                </c:pt>
                <c:pt idx="1">
                  <c:v>1</c:v>
                </c:pt>
                <c:pt idx="2">
                  <c:v>0</c:v>
                </c:pt>
                <c:pt idx="3">
                  <c:v>1</c:v>
                </c:pt>
                <c:pt idx="4">
                  <c:v>2</c:v>
                </c:pt>
                <c:pt idx="5">
                  <c:v>3</c:v>
                </c:pt>
                <c:pt idx="6">
                  <c:v>3</c:v>
                </c:pt>
                <c:pt idx="7">
                  <c:v>2</c:v>
                </c:pt>
                <c:pt idx="8">
                  <c:v>2</c:v>
                </c:pt>
                <c:pt idx="9">
                  <c:v>2</c:v>
                </c:pt>
                <c:pt idx="10">
                  <c:v>2</c:v>
                </c:pt>
                <c:pt idx="11">
                  <c:v>0</c:v>
                </c:pt>
                <c:pt idx="12">
                  <c:v>0</c:v>
                </c:pt>
              </c:numCache>
            </c:numRef>
          </c:val>
        </c:ser>
        <c:axId val="97032064"/>
        <c:axId val="97033600"/>
      </c:barChart>
      <c:catAx>
        <c:axId val="97032064"/>
        <c:scaling>
          <c:orientation val="minMax"/>
        </c:scaling>
        <c:axPos val="b"/>
        <c:tickLblPos val="nextTo"/>
        <c:crossAx val="97033600"/>
        <c:crosses val="autoZero"/>
        <c:auto val="1"/>
        <c:lblAlgn val="ctr"/>
        <c:lblOffset val="100"/>
      </c:catAx>
      <c:valAx>
        <c:axId val="97033600"/>
        <c:scaling>
          <c:orientation val="minMax"/>
        </c:scaling>
        <c:axPos val="l"/>
        <c:majorGridlines/>
        <c:numFmt formatCode="General" sourceLinked="1"/>
        <c:tickLblPos val="nextTo"/>
        <c:crossAx val="97032064"/>
        <c:crosses val="autoZero"/>
        <c:crossBetween val="between"/>
      </c:valAx>
    </c:plotArea>
    <c:legend>
      <c:legendPos val="r"/>
      <c:layout/>
    </c:legend>
    <c:plotVisOnly val="1"/>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D670A6A-2B8E-46F9-A192-7B03A95E5F79}" type="datetimeFigureOut">
              <a:rPr lang="en-US" smtClean="0"/>
              <a:t>3/23/2010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27190B9-7ECF-4E1E-AD70-0D21055A7AC8}"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9D74F95-1FA2-4764-A351-711F360CE34F}" type="datetimeFigureOut">
              <a:rPr lang="en-US" smtClean="0"/>
              <a:pPr/>
              <a:t>3/23/2010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8799BB8-CDF9-408E-99E7-36BDC95F8BD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D74F95-1FA2-4764-A351-711F360CE34F}"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99BB8-CDF9-408E-99E7-36BDC95F8BD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D74F95-1FA2-4764-A351-711F360CE34F}"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99BB8-CDF9-408E-99E7-36BDC95F8BD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D74F95-1FA2-4764-A351-711F360CE34F}"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99BB8-CDF9-408E-99E7-36BDC95F8BD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9D74F95-1FA2-4764-A351-711F360CE34F}"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99BB8-CDF9-408E-99E7-36BDC95F8BD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9D74F95-1FA2-4764-A351-711F360CE34F}" type="datetimeFigureOut">
              <a:rPr lang="en-US" smtClean="0"/>
              <a:pPr/>
              <a:t>3/23/2010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799BB8-CDF9-408E-99E7-36BDC95F8BD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9D74F95-1FA2-4764-A351-711F360CE34F}" type="datetimeFigureOut">
              <a:rPr lang="en-US" smtClean="0"/>
              <a:pPr/>
              <a:t>3/23/2010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799BB8-CDF9-408E-99E7-36BDC95F8BD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9D74F95-1FA2-4764-A351-711F360CE34F}" type="datetimeFigureOut">
              <a:rPr lang="en-US" smtClean="0"/>
              <a:pPr/>
              <a:t>3/23/2010</a:t>
            </a:fld>
            <a:endParaRPr lang="en-US"/>
          </a:p>
        </p:txBody>
      </p:sp>
      <p:sp>
        <p:nvSpPr>
          <p:cNvPr id="8" name="Slide Number Placeholder 7"/>
          <p:cNvSpPr>
            <a:spLocks noGrp="1"/>
          </p:cNvSpPr>
          <p:nvPr>
            <p:ph type="sldNum" sz="quarter" idx="11"/>
          </p:nvPr>
        </p:nvSpPr>
        <p:spPr/>
        <p:txBody>
          <a:bodyPr/>
          <a:lstStyle/>
          <a:p>
            <a:fld id="{78799BB8-CDF9-408E-99E7-36BDC95F8BDC}"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D74F95-1FA2-4764-A351-711F360CE34F}" type="datetimeFigureOut">
              <a:rPr lang="en-US" smtClean="0"/>
              <a:pPr/>
              <a:t>3/23/2010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799BB8-CDF9-408E-99E7-36BDC95F8BD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9D74F95-1FA2-4764-A351-711F360CE34F}" type="datetimeFigureOut">
              <a:rPr lang="en-US" smtClean="0"/>
              <a:pPr/>
              <a:t>3/23/2010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78799BB8-CDF9-408E-99E7-36BDC95F8BD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99D74F95-1FA2-4764-A351-711F360CE34F}" type="datetimeFigureOut">
              <a:rPr lang="en-US" smtClean="0"/>
              <a:pPr/>
              <a:t>3/23/2010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799BB8-CDF9-408E-99E7-36BDC95F8BD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9D74F95-1FA2-4764-A351-711F360CE34F}" type="datetimeFigureOut">
              <a:rPr lang="en-US" smtClean="0"/>
              <a:pPr/>
              <a:t>3/23/2010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8799BB8-CDF9-408E-99E7-36BDC95F8BD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holar.google.com/scholar?hl=en&amp;as_sdt=20000000000&amp;q=academic+achievement+bilingual+classes+collier+v+1989" TargetMode="External"/><Relationship Id="rId2" Type="http://schemas.openxmlformats.org/officeDocument/2006/relationships/hyperlink" Target="http://www.eric.ed.gov/ERICWebPortal/custom/portlets/recordDetails/detailmini.jsp?_nfpb=true&amp;_&amp;ERICExtSearch_SearchValue_0=EJ136628&amp;ERICExtSearch_SearchType_0=no&amp;accno=EJ136628"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readingonline.org/articles/art_index.asp?HREF=ernst-slavit/index.html" TargetMode="External"/><Relationship Id="rId2" Type="http://schemas.openxmlformats.org/officeDocument/2006/relationships/hyperlink" Target="http://www.iteachilearn.com/cummins/biliteratempowerment.html" TargetMode="External"/><Relationship Id="rId1" Type="http://schemas.openxmlformats.org/officeDocument/2006/relationships/slideLayout" Target="../slideLayouts/slideLayout2.xml"/><Relationship Id="rId4" Type="http://schemas.openxmlformats.org/officeDocument/2006/relationships/hyperlink" Target="http://eric.ed.gov/ERICWebPortal/custom/portlets/recordDetails/detailmini.jsp?_nfpb=true&amp;_&amp;ERICExtSearch_SearchValue_0=ED436087&amp;ERICExtSearch_SearchType_0=no&amp;accno=ED436087"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533400"/>
            <a:ext cx="8001000" cy="2362200"/>
          </a:xfrm>
        </p:spPr>
        <p:txBody>
          <a:bodyPr>
            <a:normAutofit/>
          </a:bodyPr>
          <a:lstStyle/>
          <a:p>
            <a:pPr algn="ctr"/>
            <a:r>
              <a:rPr smtClean="0">
                <a:solidFill>
                  <a:schemeClr val="accent4">
                    <a:lumMod val="75000"/>
                  </a:schemeClr>
                </a:solidFill>
              </a:rPr>
              <a:t>How to Develop Balanced Biliteracy in Language Minority Children</a:t>
            </a:r>
            <a:endParaRPr lang="en-US" dirty="0">
              <a:solidFill>
                <a:schemeClr val="accent4">
                  <a:lumMod val="75000"/>
                </a:schemeClr>
              </a:solidFill>
            </a:endParaRPr>
          </a:p>
        </p:txBody>
      </p:sp>
      <p:sp>
        <p:nvSpPr>
          <p:cNvPr id="3" name="Subtitle 2"/>
          <p:cNvSpPr>
            <a:spLocks noGrp="1"/>
          </p:cNvSpPr>
          <p:nvPr>
            <p:ph type="subTitle" idx="1"/>
          </p:nvPr>
        </p:nvSpPr>
        <p:spPr>
          <a:xfrm>
            <a:off x="5562600" y="3124200"/>
            <a:ext cx="2974848" cy="3276600"/>
          </a:xfrm>
        </p:spPr>
        <p:txBody>
          <a:bodyPr>
            <a:normAutofit/>
          </a:bodyPr>
          <a:lstStyle/>
          <a:p>
            <a:pPr algn="ctr"/>
            <a:r>
              <a:rPr lang="en-US" sz="3600" b="1" dirty="0" smtClean="0">
                <a:latin typeface="+mj-lt"/>
                <a:cs typeface="Aharoni" pitchFamily="2" charset="-79"/>
              </a:rPr>
              <a:t>Education 702.22</a:t>
            </a:r>
          </a:p>
          <a:p>
            <a:pPr algn="ctr"/>
            <a:r>
              <a:rPr lang="en-US" sz="3600" b="1" dirty="0" smtClean="0">
                <a:latin typeface="+mj-lt"/>
                <a:cs typeface="Aharoni" pitchFamily="2" charset="-79"/>
              </a:rPr>
              <a:t>Fall 2010</a:t>
            </a:r>
          </a:p>
          <a:p>
            <a:pPr algn="ctr"/>
            <a:r>
              <a:rPr lang="en-US" sz="3600" b="1" dirty="0" err="1" smtClean="0">
                <a:latin typeface="+mj-lt"/>
                <a:cs typeface="Aharoni" pitchFamily="2" charset="-79"/>
              </a:rPr>
              <a:t>Romina</a:t>
            </a:r>
            <a:r>
              <a:rPr lang="en-US" sz="3600" b="1" dirty="0" smtClean="0">
                <a:latin typeface="+mj-lt"/>
                <a:cs typeface="Aharoni" pitchFamily="2" charset="-79"/>
              </a:rPr>
              <a:t> G. </a:t>
            </a:r>
            <a:r>
              <a:rPr lang="en-US" sz="3600" b="1" dirty="0" err="1" smtClean="0">
                <a:latin typeface="+mj-lt"/>
                <a:cs typeface="Aharoni" pitchFamily="2" charset="-79"/>
              </a:rPr>
              <a:t>Ladner</a:t>
            </a:r>
            <a:endParaRPr lang="en-US" sz="3600" b="1" dirty="0" smtClean="0">
              <a:latin typeface="+mj-lt"/>
              <a:cs typeface="Aharoni" pitchFamily="2" charset="-79"/>
            </a:endParaRPr>
          </a:p>
          <a:p>
            <a:endParaRPr lang="en-US" dirty="0"/>
          </a:p>
        </p:txBody>
      </p:sp>
      <p:pic>
        <p:nvPicPr>
          <p:cNvPr id="1026" name="Picture 2" descr="H:\College papers\Undergraduate Courses\Microsoft Clip Organizer\j0435039.wmf"/>
          <p:cNvPicPr>
            <a:picLocks noChangeAspect="1" noChangeArrowheads="1"/>
          </p:cNvPicPr>
          <p:nvPr/>
        </p:nvPicPr>
        <p:blipFill>
          <a:blip r:embed="rId2" cstate="print"/>
          <a:srcRect/>
          <a:stretch>
            <a:fillRect/>
          </a:stretch>
        </p:blipFill>
        <p:spPr bwMode="auto">
          <a:xfrm>
            <a:off x="492494" y="3048000"/>
            <a:ext cx="5146306" cy="3621668"/>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lstStyle/>
          <a:p>
            <a:r>
              <a:rPr lang="en-US" dirty="0" smtClean="0"/>
              <a:t>Bibliography</a:t>
            </a:r>
            <a:endParaRPr lang="en-US" dirty="0"/>
          </a:p>
        </p:txBody>
      </p:sp>
      <p:sp>
        <p:nvSpPr>
          <p:cNvPr id="3" name="Content Placeholder 2"/>
          <p:cNvSpPr>
            <a:spLocks noGrp="1"/>
          </p:cNvSpPr>
          <p:nvPr>
            <p:ph idx="1"/>
          </p:nvPr>
        </p:nvSpPr>
        <p:spPr>
          <a:xfrm>
            <a:off x="457200" y="1219200"/>
            <a:ext cx="7467600" cy="5105400"/>
          </a:xfrm>
        </p:spPr>
        <p:txBody>
          <a:bodyPr>
            <a:normAutofit/>
          </a:bodyPr>
          <a:lstStyle/>
          <a:p>
            <a:pPr>
              <a:buClr>
                <a:schemeClr val="tx2">
                  <a:lumMod val="10000"/>
                </a:schemeClr>
              </a:buClr>
              <a:buFont typeface="Wingdings" pitchFamily="2" charset="2"/>
              <a:buChar char="Ø"/>
            </a:pPr>
            <a:r>
              <a:rPr lang="en-US" sz="1600" dirty="0" err="1" smtClean="0">
                <a:latin typeface="+mj-lt"/>
              </a:rPr>
              <a:t>Ada</a:t>
            </a:r>
            <a:r>
              <a:rPr lang="en-US" sz="1600" dirty="0" smtClean="0">
                <a:latin typeface="+mj-lt"/>
              </a:rPr>
              <a:t>, A. F. (1992). </a:t>
            </a:r>
            <a:r>
              <a:rPr lang="en-US" sz="1600" dirty="0" err="1" smtClean="0">
                <a:latin typeface="+mj-lt"/>
              </a:rPr>
              <a:t>Biliteracy</a:t>
            </a:r>
            <a:r>
              <a:rPr lang="en-US" sz="1600" dirty="0" smtClean="0">
                <a:latin typeface="+mj-lt"/>
              </a:rPr>
              <a:t> for personal growth and social participation. In </a:t>
            </a:r>
            <a:r>
              <a:rPr lang="en-US" sz="1600" dirty="0" err="1" smtClean="0">
                <a:latin typeface="+mj-lt"/>
              </a:rPr>
              <a:t>Pérez,B</a:t>
            </a:r>
            <a:r>
              <a:rPr lang="en-US" sz="1600" dirty="0" smtClean="0">
                <a:latin typeface="+mj-lt"/>
              </a:rPr>
              <a:t>., &amp; </a:t>
            </a:r>
            <a:r>
              <a:rPr lang="en-US" sz="1600" dirty="0" smtClean="0">
                <a:latin typeface="+mj-lt"/>
              </a:rPr>
              <a:t>Torres-</a:t>
            </a:r>
            <a:r>
              <a:rPr lang="en-US" sz="1600" dirty="0" err="1" smtClean="0">
                <a:latin typeface="+mj-lt"/>
              </a:rPr>
              <a:t>Guzmán</a:t>
            </a:r>
            <a:r>
              <a:rPr lang="en-US" sz="1600" dirty="0" smtClean="0">
                <a:latin typeface="+mj-lt"/>
              </a:rPr>
              <a:t>, M</a:t>
            </a:r>
            <a:r>
              <a:rPr lang="en-US" sz="1600" dirty="0" smtClean="0">
                <a:latin typeface="+mj-lt"/>
              </a:rPr>
              <a:t>. (Ed.), </a:t>
            </a:r>
            <a:r>
              <a:rPr lang="en-US" sz="1600" i="1" dirty="0" smtClean="0">
                <a:latin typeface="+mj-lt"/>
              </a:rPr>
              <a:t>Learning in two worlds: An integrated Spanish/English </a:t>
            </a:r>
            <a:r>
              <a:rPr lang="en-US" sz="1600" i="1" dirty="0" err="1" smtClean="0">
                <a:latin typeface="+mj-lt"/>
              </a:rPr>
              <a:t>biliteracy</a:t>
            </a:r>
            <a:r>
              <a:rPr lang="en-US" sz="1600" i="1" dirty="0" smtClean="0">
                <a:latin typeface="+mj-lt"/>
              </a:rPr>
              <a:t> approach. </a:t>
            </a:r>
            <a:r>
              <a:rPr lang="en-US" sz="1600" dirty="0" smtClean="0">
                <a:latin typeface="+mj-lt"/>
              </a:rPr>
              <a:t>New York: Longman, </a:t>
            </a:r>
            <a:r>
              <a:rPr lang="en-US" sz="1600" dirty="0" smtClean="0">
                <a:latin typeface="+mj-lt"/>
              </a:rPr>
              <a:t>xi-xiii.</a:t>
            </a:r>
          </a:p>
          <a:p>
            <a:pPr>
              <a:buClr>
                <a:schemeClr val="tx2">
                  <a:lumMod val="10000"/>
                </a:schemeClr>
              </a:buClr>
              <a:buFont typeface="Wingdings" pitchFamily="2" charset="2"/>
              <a:buChar char="Ø"/>
            </a:pPr>
            <a:r>
              <a:rPr lang="es-ES_tradnl" sz="1600" dirty="0" smtClean="0">
                <a:latin typeface="+mj-lt"/>
              </a:rPr>
              <a:t>Ada</a:t>
            </a:r>
            <a:r>
              <a:rPr lang="es-ES_tradnl" sz="1600" dirty="0" smtClean="0">
                <a:latin typeface="+mj-lt"/>
              </a:rPr>
              <a:t>, A. F. (1976). Desarrollo </a:t>
            </a:r>
            <a:r>
              <a:rPr lang="es-ES_tradnl" sz="1600" dirty="0" smtClean="0">
                <a:latin typeface="+mj-lt"/>
              </a:rPr>
              <a:t>lingüístico </a:t>
            </a:r>
            <a:r>
              <a:rPr lang="es-ES_tradnl" sz="1600" dirty="0" smtClean="0">
                <a:latin typeface="+mj-lt"/>
              </a:rPr>
              <a:t>y </a:t>
            </a:r>
            <a:r>
              <a:rPr lang="es-ES_tradnl" sz="1600" dirty="0" smtClean="0">
                <a:latin typeface="+mj-lt"/>
              </a:rPr>
              <a:t>vivencia cultural </a:t>
            </a:r>
            <a:r>
              <a:rPr lang="es-ES_tradnl" sz="1600" dirty="0" smtClean="0">
                <a:latin typeface="+mj-lt"/>
              </a:rPr>
              <a:t>a </a:t>
            </a:r>
            <a:r>
              <a:rPr lang="es-ES_tradnl" sz="1600" dirty="0" smtClean="0">
                <a:latin typeface="+mj-lt"/>
              </a:rPr>
              <a:t>través </a:t>
            </a:r>
            <a:r>
              <a:rPr lang="es-ES_tradnl" sz="1600" dirty="0" smtClean="0">
                <a:latin typeface="+mj-lt"/>
              </a:rPr>
              <a:t>de la </a:t>
            </a:r>
            <a:r>
              <a:rPr lang="es-ES_tradnl" sz="1600" dirty="0" smtClean="0">
                <a:latin typeface="+mj-lt"/>
              </a:rPr>
              <a:t>literatura infantil</a:t>
            </a:r>
            <a:r>
              <a:rPr lang="es-ES_tradnl" sz="1600" dirty="0" smtClean="0">
                <a:latin typeface="+mj-lt"/>
              </a:rPr>
              <a:t>.  </a:t>
            </a:r>
            <a:r>
              <a:rPr lang="en-US" sz="1600" dirty="0" smtClean="0">
                <a:latin typeface="+mj-lt"/>
              </a:rPr>
              <a:t>[Language d</a:t>
            </a:r>
            <a:r>
              <a:rPr lang="en-US" sz="1600" dirty="0" smtClean="0">
                <a:latin typeface="+mj-lt"/>
              </a:rPr>
              <a:t>evelopment </a:t>
            </a:r>
            <a:r>
              <a:rPr lang="en-US" sz="1600" dirty="0" smtClean="0">
                <a:latin typeface="+mj-lt"/>
              </a:rPr>
              <a:t>and </a:t>
            </a:r>
            <a:r>
              <a:rPr lang="en-US" sz="1600" dirty="0" smtClean="0">
                <a:latin typeface="+mj-lt"/>
              </a:rPr>
              <a:t>cultural awareness </a:t>
            </a:r>
            <a:r>
              <a:rPr lang="en-US" sz="1600" dirty="0" smtClean="0">
                <a:latin typeface="+mj-lt"/>
              </a:rPr>
              <a:t>through </a:t>
            </a:r>
            <a:r>
              <a:rPr lang="en-US" sz="1600" dirty="0" smtClean="0">
                <a:latin typeface="+mj-lt"/>
              </a:rPr>
              <a:t>children's literature</a:t>
            </a:r>
            <a:r>
              <a:rPr lang="en-US" sz="1600" dirty="0" smtClean="0">
                <a:latin typeface="+mj-lt"/>
              </a:rPr>
              <a:t>] Journal of the National Association for Bilingual Education, 1, 1, 65-71, May 76.  ERIC # EJ136628, from </a:t>
            </a:r>
            <a:r>
              <a:rPr lang="en-US" sz="1600" u="sng" dirty="0" smtClean="0">
                <a:latin typeface="+mj-lt"/>
                <a:hlinkClick r:id="rId2"/>
              </a:rPr>
              <a:t>http://www.eric.ed.gov/ERICWebPortal/custom/portlets/recordDetails/detailmini.jsp?_nfpb=true&amp;_&amp;</a:t>
            </a:r>
            <a:r>
              <a:rPr lang="en-US" sz="1600" u="sng" dirty="0" smtClean="0">
                <a:latin typeface="+mj-lt"/>
                <a:hlinkClick r:id="rId2"/>
              </a:rPr>
              <a:t>ERICExtSearch_SearchValue_0=EJ136628&amp;ERICExtSearch_SearchType_0=no&amp;accno=EJ136628</a:t>
            </a:r>
            <a:endParaRPr lang="en-US" sz="1600" u="sng" dirty="0" smtClean="0">
              <a:latin typeface="+mj-lt"/>
            </a:endParaRPr>
          </a:p>
          <a:p>
            <a:pPr>
              <a:buClr>
                <a:schemeClr val="tx2">
                  <a:lumMod val="10000"/>
                </a:schemeClr>
              </a:buClr>
              <a:buFont typeface="Wingdings" pitchFamily="2" charset="2"/>
              <a:buChar char="Ø"/>
            </a:pPr>
            <a:r>
              <a:rPr lang="en-US" sz="1600" dirty="0" smtClean="0">
                <a:latin typeface="+mj-lt"/>
              </a:rPr>
              <a:t>Baker</a:t>
            </a:r>
            <a:r>
              <a:rPr lang="en-US" sz="1600" dirty="0" smtClean="0">
                <a:latin typeface="+mj-lt"/>
              </a:rPr>
              <a:t>, C. (2006). Education for bilingualism and </a:t>
            </a:r>
            <a:r>
              <a:rPr lang="en-US" sz="1600" dirty="0" err="1" smtClean="0">
                <a:latin typeface="+mj-lt"/>
              </a:rPr>
              <a:t>biliteracy</a:t>
            </a:r>
            <a:r>
              <a:rPr lang="en-US" sz="1600" dirty="0" smtClean="0">
                <a:latin typeface="+mj-lt"/>
              </a:rPr>
              <a:t>.  In </a:t>
            </a:r>
            <a:r>
              <a:rPr lang="en-US" sz="1600" i="1" dirty="0" smtClean="0">
                <a:latin typeface="+mj-lt"/>
              </a:rPr>
              <a:t>Foundations of bilingual education </a:t>
            </a:r>
            <a:r>
              <a:rPr lang="en-US" sz="1600" i="1" dirty="0" smtClean="0">
                <a:latin typeface="+mj-lt"/>
              </a:rPr>
              <a:t>and</a:t>
            </a:r>
            <a:r>
              <a:rPr lang="en-US" sz="1600" dirty="0" smtClean="0">
                <a:latin typeface="+mj-lt"/>
              </a:rPr>
              <a:t> Bilingualism </a:t>
            </a:r>
            <a:r>
              <a:rPr lang="en-US" sz="1600" dirty="0" smtClean="0">
                <a:latin typeface="+mj-lt"/>
              </a:rPr>
              <a:t>(11, pp 228-258</a:t>
            </a:r>
            <a:r>
              <a:rPr lang="en-US" sz="1600" dirty="0" smtClean="0">
                <a:latin typeface="+mj-lt"/>
              </a:rPr>
              <a:t>).</a:t>
            </a:r>
          </a:p>
          <a:p>
            <a:pPr>
              <a:buClr>
                <a:schemeClr val="tx2">
                  <a:lumMod val="10000"/>
                </a:schemeClr>
              </a:buClr>
              <a:buFont typeface="Wingdings" pitchFamily="2" charset="2"/>
              <a:buChar char="Ø"/>
            </a:pPr>
            <a:r>
              <a:rPr lang="en-US" sz="1600" dirty="0" smtClean="0">
                <a:latin typeface="+mj-lt"/>
              </a:rPr>
              <a:t>Collier, V. (1989). A Synthesis of </a:t>
            </a:r>
            <a:r>
              <a:rPr lang="en-US" sz="1600" dirty="0" smtClean="0">
                <a:latin typeface="+mj-lt"/>
              </a:rPr>
              <a:t>studies examining long-term language minority student data on academic achievement</a:t>
            </a:r>
            <a:r>
              <a:rPr lang="en-US" sz="1600" dirty="0" smtClean="0">
                <a:latin typeface="+mj-lt"/>
              </a:rPr>
              <a:t>. From </a:t>
            </a:r>
            <a:r>
              <a:rPr lang="en-US" sz="1600" u="sng" dirty="0" smtClean="0">
                <a:latin typeface="+mj-lt"/>
                <a:hlinkClick r:id="rId3"/>
              </a:rPr>
              <a:t>http://</a:t>
            </a:r>
            <a:r>
              <a:rPr lang="en-US" sz="1600" u="sng" dirty="0" smtClean="0">
                <a:latin typeface="+mj-lt"/>
                <a:hlinkClick r:id="rId3"/>
              </a:rPr>
              <a:t>scholar.google.com/scholar?hl=en&amp;as_sdt=20000000000&amp;q=academic+achievement+bilingual+classes+collier+v+1989</a:t>
            </a:r>
            <a:endParaRPr lang="en-US" sz="1600" u="sng" dirty="0" smtClean="0">
              <a:latin typeface="+mj-lt"/>
            </a:endParaRPr>
          </a:p>
          <a:p>
            <a:pPr>
              <a:buClr>
                <a:schemeClr val="tx2">
                  <a:lumMod val="10000"/>
                </a:schemeClr>
              </a:buClr>
              <a:buFont typeface="Wingdings" pitchFamily="2" charset="2"/>
              <a:buChar char="Ø"/>
            </a:pPr>
            <a:r>
              <a:rPr lang="en-US" sz="1600" dirty="0" smtClean="0">
                <a:latin typeface="+mj-lt"/>
              </a:rPr>
              <a:t>Cummins, J. (1986) Empowering minority students: A framework for intervention. </a:t>
            </a:r>
            <a:r>
              <a:rPr lang="en-US" sz="1600" i="1" dirty="0" smtClean="0">
                <a:latin typeface="+mj-lt"/>
              </a:rPr>
              <a:t>Harvard Education</a:t>
            </a:r>
            <a:r>
              <a:rPr lang="en-US" sz="1600" dirty="0" smtClean="0">
                <a:latin typeface="+mj-lt"/>
              </a:rPr>
              <a:t> </a:t>
            </a:r>
            <a:r>
              <a:rPr lang="en-US" sz="1600" i="1" dirty="0" smtClean="0">
                <a:latin typeface="+mj-lt"/>
              </a:rPr>
              <a:t>Review </a:t>
            </a:r>
            <a:r>
              <a:rPr lang="en-US" sz="1600" dirty="0" smtClean="0">
                <a:latin typeface="+mj-lt"/>
              </a:rPr>
              <a:t>(56, pp 18-36</a:t>
            </a:r>
            <a:r>
              <a:rPr lang="en-US" sz="1600" dirty="0" smtClean="0">
                <a:latin typeface="+mj-lt"/>
              </a:rPr>
              <a:t>)</a:t>
            </a:r>
            <a:endParaRPr lang="en-US" sz="1600" u="sng" dirty="0" smtClean="0">
              <a:latin typeface="+mj-lt"/>
            </a:endParaRPr>
          </a:p>
          <a:p>
            <a:pPr>
              <a:buClr>
                <a:schemeClr val="tx2">
                  <a:lumMod val="10000"/>
                </a:schemeClr>
              </a:buClr>
              <a:buNone/>
            </a:pPr>
            <a:endParaRPr lang="en-US" sz="1800"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Continued</a:t>
            </a:r>
            <a:endParaRPr lang="en-US" dirty="0"/>
          </a:p>
        </p:txBody>
      </p:sp>
      <p:sp>
        <p:nvSpPr>
          <p:cNvPr id="3" name="Content Placeholder 2"/>
          <p:cNvSpPr>
            <a:spLocks noGrp="1"/>
          </p:cNvSpPr>
          <p:nvPr>
            <p:ph idx="1"/>
          </p:nvPr>
        </p:nvSpPr>
        <p:spPr/>
        <p:txBody>
          <a:bodyPr>
            <a:normAutofit fontScale="92500"/>
          </a:bodyPr>
          <a:lstStyle/>
          <a:p>
            <a:pPr>
              <a:buClr>
                <a:schemeClr val="tx2">
                  <a:lumMod val="10000"/>
                </a:schemeClr>
              </a:buClr>
              <a:buFont typeface="Wingdings" pitchFamily="2" charset="2"/>
              <a:buChar char="Ø"/>
            </a:pPr>
            <a:r>
              <a:rPr lang="en-US" sz="1600" dirty="0" smtClean="0">
                <a:latin typeface="+mj-lt"/>
              </a:rPr>
              <a:t>Cummins, J. (1999-2003) </a:t>
            </a:r>
            <a:r>
              <a:rPr lang="en-US" sz="1600" dirty="0" err="1" smtClean="0">
                <a:latin typeface="+mj-lt"/>
              </a:rPr>
              <a:t>Biliteracy</a:t>
            </a:r>
            <a:r>
              <a:rPr lang="en-US" sz="1600" dirty="0" smtClean="0">
                <a:latin typeface="+mj-lt"/>
              </a:rPr>
              <a:t>, empowerment, and transformative pedagogy.  From: I Teach I Learn</a:t>
            </a:r>
          </a:p>
          <a:p>
            <a:pPr>
              <a:buClr>
                <a:schemeClr val="tx2">
                  <a:lumMod val="10000"/>
                </a:schemeClr>
              </a:buClr>
              <a:buNone/>
            </a:pPr>
            <a:r>
              <a:rPr lang="en-US" sz="1600" dirty="0" smtClean="0">
                <a:latin typeface="+mj-lt"/>
              </a:rPr>
              <a:t>	</a:t>
            </a:r>
            <a:r>
              <a:rPr lang="en-US" sz="1600" dirty="0" smtClean="0">
                <a:latin typeface="+mj-lt"/>
                <a:hlinkClick r:id="rId2"/>
              </a:rPr>
              <a:t>http://</a:t>
            </a:r>
            <a:r>
              <a:rPr lang="en-US" sz="1600" dirty="0" smtClean="0">
                <a:latin typeface="+mj-lt"/>
                <a:hlinkClick r:id="rId2"/>
              </a:rPr>
              <a:t>www.iteachilearn.com/cummins/biliteratempowerment.html</a:t>
            </a:r>
            <a:endParaRPr lang="en-US" sz="1600" dirty="0" smtClean="0">
              <a:latin typeface="+mj-lt"/>
            </a:endParaRPr>
          </a:p>
          <a:p>
            <a:pPr>
              <a:buClr>
                <a:schemeClr val="tx2">
                  <a:lumMod val="10000"/>
                </a:schemeClr>
              </a:buClr>
              <a:buFont typeface="Wingdings" pitchFamily="2" charset="2"/>
              <a:buChar char="Ø"/>
            </a:pPr>
            <a:r>
              <a:rPr lang="en-US" sz="1600" dirty="0" smtClean="0">
                <a:latin typeface="+mj-lt"/>
              </a:rPr>
              <a:t>Ernst-</a:t>
            </a:r>
            <a:r>
              <a:rPr lang="en-US" sz="1600" dirty="0" err="1" smtClean="0">
                <a:latin typeface="+mj-lt"/>
              </a:rPr>
              <a:t>Slavit</a:t>
            </a:r>
            <a:r>
              <a:rPr lang="en-US" sz="1600" dirty="0" smtClean="0">
                <a:latin typeface="+mj-lt"/>
              </a:rPr>
              <a:t>, G.; </a:t>
            </a:r>
            <a:r>
              <a:rPr lang="en-US" sz="1600" dirty="0" err="1" smtClean="0">
                <a:latin typeface="+mj-lt"/>
              </a:rPr>
              <a:t>Mulhern</a:t>
            </a:r>
            <a:r>
              <a:rPr lang="en-US" sz="1600" dirty="0" smtClean="0">
                <a:latin typeface="+mj-lt"/>
              </a:rPr>
              <a:t>, M. (2003) Bilingual books: Promoting literacy and </a:t>
            </a:r>
            <a:r>
              <a:rPr lang="en-US" sz="1600" dirty="0" err="1" smtClean="0">
                <a:latin typeface="+mj-lt"/>
              </a:rPr>
              <a:t>biliteracy</a:t>
            </a:r>
            <a:r>
              <a:rPr lang="en-US" sz="1600" dirty="0" smtClean="0">
                <a:latin typeface="+mj-lt"/>
              </a:rPr>
              <a:t> in the second-language and mainstream classroom. From Reading Online</a:t>
            </a:r>
          </a:p>
          <a:p>
            <a:pPr>
              <a:buClr>
                <a:schemeClr val="tx2">
                  <a:lumMod val="10000"/>
                </a:schemeClr>
              </a:buClr>
              <a:buNone/>
            </a:pPr>
            <a:r>
              <a:rPr lang="en-US" sz="1600" dirty="0" smtClean="0">
                <a:latin typeface="+mj-lt"/>
              </a:rPr>
              <a:t>	 </a:t>
            </a:r>
            <a:r>
              <a:rPr lang="en-US" sz="1600" dirty="0" smtClean="0">
                <a:latin typeface="+mj-lt"/>
                <a:hlinkClick r:id="rId3"/>
              </a:rPr>
              <a:t>http://</a:t>
            </a:r>
            <a:r>
              <a:rPr lang="en-US" sz="1600" dirty="0" smtClean="0">
                <a:latin typeface="+mj-lt"/>
                <a:hlinkClick r:id="rId3"/>
              </a:rPr>
              <a:t>www.readingonline.org/articles/art_index.asp?HREF=ernst-slavit/index.html</a:t>
            </a:r>
            <a:endParaRPr lang="en-US" sz="1600" dirty="0" smtClean="0">
              <a:latin typeface="+mj-lt"/>
            </a:endParaRPr>
          </a:p>
          <a:p>
            <a:pPr>
              <a:buClr>
                <a:schemeClr val="tx2">
                  <a:lumMod val="10000"/>
                </a:schemeClr>
              </a:buClr>
              <a:buFont typeface="Wingdings" pitchFamily="2" charset="2"/>
              <a:buChar char="Ø"/>
            </a:pPr>
            <a:r>
              <a:rPr lang="en-US" sz="1600" dirty="0" err="1" smtClean="0">
                <a:latin typeface="+mj-lt"/>
              </a:rPr>
              <a:t>Hornbergen</a:t>
            </a:r>
            <a:r>
              <a:rPr lang="en-US" sz="1600" dirty="0" smtClean="0">
                <a:latin typeface="+mj-lt"/>
              </a:rPr>
              <a:t>, N.H. (2002).  Multilingual </a:t>
            </a:r>
            <a:r>
              <a:rPr lang="en-US" sz="1600" dirty="0" smtClean="0">
                <a:latin typeface="+mj-lt"/>
              </a:rPr>
              <a:t>language policies </a:t>
            </a:r>
            <a:r>
              <a:rPr lang="en-US" sz="1600" dirty="0" smtClean="0">
                <a:latin typeface="+mj-lt"/>
              </a:rPr>
              <a:t>and the </a:t>
            </a:r>
            <a:r>
              <a:rPr lang="en-US" sz="1600" dirty="0" smtClean="0">
                <a:latin typeface="+mj-lt"/>
              </a:rPr>
              <a:t>continua </a:t>
            </a:r>
            <a:r>
              <a:rPr lang="en-US" sz="1600" dirty="0" smtClean="0">
                <a:latin typeface="+mj-lt"/>
              </a:rPr>
              <a:t>of </a:t>
            </a:r>
            <a:r>
              <a:rPr lang="en-US" sz="1600" dirty="0" err="1" smtClean="0">
                <a:latin typeface="+mj-lt"/>
              </a:rPr>
              <a:t>biliteracy</a:t>
            </a:r>
            <a:r>
              <a:rPr lang="en-US" sz="1600" dirty="0" smtClean="0">
                <a:latin typeface="+mj-lt"/>
              </a:rPr>
              <a:t>: An </a:t>
            </a:r>
            <a:r>
              <a:rPr lang="en-US" sz="1600" dirty="0" smtClean="0">
                <a:latin typeface="+mj-lt"/>
              </a:rPr>
              <a:t>ecological approach</a:t>
            </a:r>
            <a:r>
              <a:rPr lang="en-US" sz="1600" dirty="0" smtClean="0">
                <a:latin typeface="+mj-lt"/>
              </a:rPr>
              <a:t>. Language Policy, v1 n1. March, </a:t>
            </a:r>
            <a:r>
              <a:rPr lang="en-US" sz="1600" dirty="0" smtClean="0">
                <a:latin typeface="+mj-lt"/>
              </a:rPr>
              <a:t>2002.</a:t>
            </a:r>
          </a:p>
          <a:p>
            <a:pPr>
              <a:buClr>
                <a:schemeClr val="tx2">
                  <a:lumMod val="10000"/>
                </a:schemeClr>
              </a:buClr>
              <a:buFont typeface="Wingdings" pitchFamily="2" charset="2"/>
              <a:buChar char="Ø"/>
            </a:pPr>
            <a:r>
              <a:rPr lang="en-US" sz="1600" dirty="0" smtClean="0">
                <a:latin typeface="+mj-lt"/>
              </a:rPr>
              <a:t>Morales-</a:t>
            </a:r>
            <a:r>
              <a:rPr lang="en-US" sz="1600" dirty="0" err="1" smtClean="0">
                <a:latin typeface="+mj-lt"/>
              </a:rPr>
              <a:t>Nadal</a:t>
            </a:r>
            <a:r>
              <a:rPr lang="en-US" sz="1600" dirty="0" smtClean="0">
                <a:latin typeface="+mj-lt"/>
              </a:rPr>
              <a:t>, M. (1988-1990) “Literature and the language minority child: </a:t>
            </a:r>
            <a:r>
              <a:rPr lang="en-US" sz="1600" dirty="0" smtClean="0">
                <a:latin typeface="+mj-lt"/>
              </a:rPr>
              <a:t>A </a:t>
            </a:r>
            <a:r>
              <a:rPr lang="en-US" sz="1600" dirty="0" smtClean="0">
                <a:latin typeface="+mj-lt"/>
              </a:rPr>
              <a:t>multicultural perspective</a:t>
            </a:r>
            <a:r>
              <a:rPr lang="en-US" sz="1600" dirty="0" smtClean="0">
                <a:latin typeface="+mj-lt"/>
              </a:rPr>
              <a:t>.” In </a:t>
            </a:r>
            <a:r>
              <a:rPr lang="en-US" sz="1600" dirty="0" err="1" smtClean="0">
                <a:latin typeface="+mj-lt"/>
              </a:rPr>
              <a:t>Ambert</a:t>
            </a:r>
            <a:r>
              <a:rPr lang="en-US" sz="1600" dirty="0" smtClean="0">
                <a:latin typeface="+mj-lt"/>
              </a:rPr>
              <a:t>, A. (Ed.), </a:t>
            </a:r>
            <a:r>
              <a:rPr lang="en-US" sz="1600" i="1" dirty="0" smtClean="0">
                <a:latin typeface="+mj-lt"/>
              </a:rPr>
              <a:t>Bilingual </a:t>
            </a:r>
            <a:r>
              <a:rPr lang="en-US" sz="1600" i="1" dirty="0" smtClean="0">
                <a:latin typeface="+mj-lt"/>
              </a:rPr>
              <a:t>Education </a:t>
            </a:r>
            <a:r>
              <a:rPr lang="en-US" sz="1600" i="1" dirty="0" smtClean="0">
                <a:latin typeface="+mj-lt"/>
              </a:rPr>
              <a:t>and English as a </a:t>
            </a:r>
            <a:r>
              <a:rPr lang="en-US" sz="1600" i="1" dirty="0" smtClean="0">
                <a:latin typeface="+mj-lt"/>
              </a:rPr>
              <a:t>Second Language</a:t>
            </a:r>
            <a:r>
              <a:rPr lang="en-US" sz="1600" i="1" dirty="0" smtClean="0">
                <a:latin typeface="+mj-lt"/>
              </a:rPr>
              <a:t>: </a:t>
            </a:r>
            <a:r>
              <a:rPr lang="en-US" sz="1600" i="1" dirty="0" smtClean="0">
                <a:latin typeface="+mj-lt"/>
              </a:rPr>
              <a:t>A Research Handbook</a:t>
            </a:r>
            <a:r>
              <a:rPr lang="en-US" sz="1600" dirty="0" smtClean="0">
                <a:latin typeface="+mj-lt"/>
              </a:rPr>
              <a:t>. Publisher: Garland Pub., 1991. </a:t>
            </a:r>
            <a:endParaRPr lang="en-US" sz="1600" dirty="0" smtClean="0">
              <a:latin typeface="+mj-lt"/>
            </a:endParaRPr>
          </a:p>
          <a:p>
            <a:pPr>
              <a:buClr>
                <a:schemeClr val="tx2">
                  <a:lumMod val="10000"/>
                </a:schemeClr>
              </a:buClr>
              <a:buFont typeface="Wingdings" pitchFamily="2" charset="2"/>
              <a:buChar char="Ø"/>
            </a:pPr>
            <a:r>
              <a:rPr lang="en-US" sz="1600" dirty="0" smtClean="0"/>
              <a:t>Thomas</a:t>
            </a:r>
            <a:r>
              <a:rPr lang="en-US" sz="1600" dirty="0" smtClean="0"/>
              <a:t>, W. P.; Collier, V. P. (1997).  School </a:t>
            </a:r>
            <a:r>
              <a:rPr lang="en-US" sz="1600" dirty="0" smtClean="0"/>
              <a:t>effectiveness </a:t>
            </a:r>
            <a:r>
              <a:rPr lang="en-US" sz="1600" dirty="0" smtClean="0"/>
              <a:t>for </a:t>
            </a:r>
            <a:r>
              <a:rPr lang="en-US" sz="1600" dirty="0" smtClean="0"/>
              <a:t>language minority students</a:t>
            </a:r>
            <a:r>
              <a:rPr lang="en-US" sz="1600" dirty="0" smtClean="0"/>
              <a:t>. NCBE </a:t>
            </a:r>
            <a:r>
              <a:rPr lang="en-US" sz="1600" dirty="0" smtClean="0"/>
              <a:t>Resource </a:t>
            </a:r>
            <a:r>
              <a:rPr lang="en-US" sz="1600" dirty="0" smtClean="0"/>
              <a:t>Collection Series, No. 9.  December, 1997.  ERIC # ED436087, from </a:t>
            </a:r>
            <a:r>
              <a:rPr lang="en-US" sz="1600" u="sng" dirty="0" smtClean="0">
                <a:hlinkClick r:id="rId4"/>
              </a:rPr>
              <a:t>http://eric.ed.gov/ERICWebPortal/custom/portlets/recordDetails/detailmini.jsp?_nfpb=true&amp;_&amp;ERICExtSearch_SearchValue_0=ED436087&amp;ERICExtSearch_SearchType_0=no&amp;accno=ED436087</a:t>
            </a:r>
            <a:endParaRPr lang="en-US" sz="1600" dirty="0" smtClean="0"/>
          </a:p>
          <a:p>
            <a:pPr>
              <a:buClr>
                <a:schemeClr val="tx2">
                  <a:lumMod val="10000"/>
                </a:schemeClr>
              </a:buClr>
              <a:buNone/>
            </a:pPr>
            <a:endParaRPr lang="en-US" sz="1600" dirty="0" smtClean="0">
              <a:latin typeface="+mj-lt"/>
            </a:endParaRPr>
          </a:p>
          <a:p>
            <a:pPr>
              <a:buClr>
                <a:schemeClr val="tx2">
                  <a:lumMod val="10000"/>
                </a:schemeClr>
              </a:buClr>
              <a:buFont typeface="Wingdings" pitchFamily="2" charset="2"/>
              <a:buChar char="Ø"/>
            </a:pPr>
            <a:endParaRPr lang="en-US" sz="1800" dirty="0" smtClean="0"/>
          </a:p>
          <a:p>
            <a:pPr>
              <a:buClr>
                <a:schemeClr val="tx2">
                  <a:lumMod val="10000"/>
                </a:schemeClr>
              </a:buClr>
              <a:buFont typeface="Wingdings" pitchFamily="2" charset="2"/>
              <a:buChar char="Ø"/>
            </a:pPr>
            <a:endParaRPr lang="en-US" sz="1800" dirty="0" smtClean="0"/>
          </a:p>
          <a:p>
            <a:pPr>
              <a:buClr>
                <a:schemeClr val="tx2">
                  <a:lumMod val="10000"/>
                </a:schemeClr>
              </a:buClr>
              <a:buFont typeface="Wingdings" pitchFamily="2" charset="2"/>
              <a:buChar char="Ø"/>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a:xfrm>
            <a:off x="457200" y="1676399"/>
            <a:ext cx="7924800" cy="2971801"/>
          </a:xfrm>
        </p:spPr>
        <p:txBody>
          <a:bodyPr>
            <a:normAutofit fontScale="92500" lnSpcReduction="10000"/>
          </a:bodyPr>
          <a:lstStyle/>
          <a:p>
            <a:pPr>
              <a:buClr>
                <a:schemeClr val="tx2">
                  <a:lumMod val="10000"/>
                </a:schemeClr>
              </a:buClr>
              <a:buNone/>
            </a:pPr>
            <a:r>
              <a:rPr lang="en-US" dirty="0" smtClean="0">
                <a:latin typeface="+mj-lt"/>
              </a:rPr>
              <a:t>Introduction</a:t>
            </a:r>
          </a:p>
          <a:p>
            <a:pPr>
              <a:buClr>
                <a:schemeClr val="tx2">
                  <a:lumMod val="10000"/>
                </a:schemeClr>
              </a:buClr>
              <a:buFont typeface="Wingdings" pitchFamily="2" charset="2"/>
              <a:buChar char="Ø"/>
            </a:pPr>
            <a:r>
              <a:rPr lang="en-US" dirty="0" smtClean="0">
                <a:latin typeface="+mj-lt"/>
              </a:rPr>
              <a:t>Statement of the Problem		Slide	3</a:t>
            </a:r>
          </a:p>
          <a:p>
            <a:pPr>
              <a:buClr>
                <a:schemeClr val="tx2">
                  <a:lumMod val="10000"/>
                </a:schemeClr>
              </a:buClr>
              <a:buFont typeface="Wingdings" pitchFamily="2" charset="2"/>
              <a:buChar char="Ø"/>
            </a:pPr>
            <a:r>
              <a:rPr lang="en-US" dirty="0" smtClean="0">
                <a:latin typeface="+mj-lt"/>
              </a:rPr>
              <a:t>Review of Related Literature	Slides </a:t>
            </a:r>
            <a:r>
              <a:rPr lang="en-US" dirty="0" smtClean="0">
                <a:latin typeface="+mj-lt"/>
              </a:rPr>
              <a:t>4- 6</a:t>
            </a:r>
          </a:p>
          <a:p>
            <a:pPr>
              <a:buClr>
                <a:schemeClr val="tx2">
                  <a:lumMod val="10000"/>
                </a:schemeClr>
              </a:buClr>
              <a:buFont typeface="Wingdings" pitchFamily="2" charset="2"/>
              <a:buChar char="Ø"/>
            </a:pPr>
            <a:r>
              <a:rPr lang="en-US" dirty="0" smtClean="0">
                <a:latin typeface="+mj-lt"/>
              </a:rPr>
              <a:t>Method					Slide 7- 8</a:t>
            </a:r>
            <a:endParaRPr lang="en-US" dirty="0" smtClean="0">
              <a:latin typeface="+mj-lt"/>
            </a:endParaRPr>
          </a:p>
          <a:p>
            <a:pPr>
              <a:buClr>
                <a:schemeClr val="tx2">
                  <a:lumMod val="10000"/>
                </a:schemeClr>
              </a:buClr>
              <a:buFont typeface="Wingdings" pitchFamily="2" charset="2"/>
              <a:buChar char="Ø"/>
            </a:pPr>
            <a:r>
              <a:rPr lang="en-US" dirty="0" smtClean="0">
                <a:latin typeface="+mj-lt"/>
              </a:rPr>
              <a:t>Statement of Hypothesis	</a:t>
            </a:r>
            <a:r>
              <a:rPr lang="en-US" dirty="0" smtClean="0">
                <a:latin typeface="+mj-lt"/>
              </a:rPr>
              <a:t>	Slide</a:t>
            </a:r>
            <a:r>
              <a:rPr lang="en-US" dirty="0" smtClean="0">
                <a:latin typeface="+mj-lt"/>
              </a:rPr>
              <a:t>	</a:t>
            </a:r>
            <a:r>
              <a:rPr lang="en-US" dirty="0" smtClean="0">
                <a:latin typeface="+mj-lt"/>
              </a:rPr>
              <a:t>9</a:t>
            </a:r>
          </a:p>
          <a:p>
            <a:pPr>
              <a:buClr>
                <a:schemeClr val="tx2">
                  <a:lumMod val="10000"/>
                </a:schemeClr>
              </a:buClr>
              <a:buFont typeface="Wingdings" pitchFamily="2" charset="2"/>
              <a:buChar char="Ø"/>
            </a:pPr>
            <a:r>
              <a:rPr lang="en-US" dirty="0" smtClean="0">
                <a:latin typeface="+mj-lt"/>
              </a:rPr>
              <a:t>Bibliography				Slide 10- 11</a:t>
            </a:r>
            <a:endParaRPr lang="en-US" dirty="0" smtClean="0">
              <a:latin typeface="+mj-lt"/>
            </a:endParaRPr>
          </a:p>
          <a:p>
            <a:pPr>
              <a:buClr>
                <a:schemeClr val="tx2">
                  <a:lumMod val="10000"/>
                </a:schemeClr>
              </a:buClr>
              <a:buNone/>
            </a:pPr>
            <a:endParaRPr lang="en-US" dirty="0" smtClean="0"/>
          </a:p>
          <a:p>
            <a:pPr>
              <a:buClr>
                <a:schemeClr val="tx2">
                  <a:lumMod val="10000"/>
                </a:schemeClr>
              </a:buClr>
              <a:buNone/>
            </a:pPr>
            <a:endParaRPr lang="en-US" dirty="0" smtClean="0"/>
          </a:p>
          <a:p>
            <a:pPr>
              <a:buClr>
                <a:schemeClr val="tx2">
                  <a:lumMod val="10000"/>
                </a:schemeClr>
              </a:buClr>
              <a:buFont typeface="Wingdings" pitchFamily="2" charset="2"/>
              <a:buChar char="Ø"/>
            </a:pPr>
            <a:endParaRPr lang="en-US" dirty="0" smtClean="0"/>
          </a:p>
          <a:p>
            <a:pPr>
              <a:buClr>
                <a:schemeClr val="tx2">
                  <a:lumMod val="10000"/>
                </a:schemeClr>
              </a:buClr>
              <a:buNone/>
            </a:pPr>
            <a:endParaRPr lang="en-US" dirty="0" smtClean="0">
              <a:latin typeface="+mj-lt"/>
            </a:endParaRPr>
          </a:p>
          <a:p>
            <a:pPr>
              <a:buClr>
                <a:schemeClr val="tx2">
                  <a:lumMod val="10000"/>
                </a:schemeClr>
              </a:buClr>
              <a:buNone/>
            </a:pPr>
            <a:endParaRPr lang="en-US" dirty="0" smtClean="0">
              <a:latin typeface="+mj-lt"/>
            </a:endParaRPr>
          </a:p>
          <a:p>
            <a:endParaRPr lang="en-US" dirty="0">
              <a:latin typeface="+mj-lt"/>
            </a:endParaRPr>
          </a:p>
        </p:txBody>
      </p:sp>
      <p:pic>
        <p:nvPicPr>
          <p:cNvPr id="2052" name="Picture 4" descr="C:\Program Files (x86)\Microsoft Office\MEDIA\CAGCAT10\j0217698.wmf"/>
          <p:cNvPicPr>
            <a:picLocks noChangeAspect="1" noChangeArrowheads="1"/>
          </p:cNvPicPr>
          <p:nvPr/>
        </p:nvPicPr>
        <p:blipFill>
          <a:blip r:embed="rId2" cstate="print"/>
          <a:srcRect/>
          <a:stretch>
            <a:fillRect/>
          </a:stretch>
        </p:blipFill>
        <p:spPr bwMode="auto">
          <a:xfrm>
            <a:off x="6781800" y="4724400"/>
            <a:ext cx="1747418" cy="169346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lstStyle/>
          <a:p>
            <a:r>
              <a:rPr lang="en-US" dirty="0" smtClean="0"/>
              <a:t>Statement of the Problem</a:t>
            </a:r>
            <a:endParaRPr lang="en-US" dirty="0"/>
          </a:p>
        </p:txBody>
      </p:sp>
      <p:sp>
        <p:nvSpPr>
          <p:cNvPr id="3" name="Content Placeholder 2"/>
          <p:cNvSpPr>
            <a:spLocks noGrp="1"/>
          </p:cNvSpPr>
          <p:nvPr>
            <p:ph idx="1"/>
          </p:nvPr>
        </p:nvSpPr>
        <p:spPr>
          <a:xfrm>
            <a:off x="457200" y="1143000"/>
            <a:ext cx="7467600" cy="4953000"/>
          </a:xfrm>
        </p:spPr>
        <p:txBody>
          <a:bodyPr>
            <a:normAutofit fontScale="85000" lnSpcReduction="20000"/>
          </a:bodyPr>
          <a:lstStyle/>
          <a:p>
            <a:pPr>
              <a:buNone/>
            </a:pPr>
            <a:endParaRPr lang="en-US" dirty="0" smtClean="0"/>
          </a:p>
          <a:p>
            <a:pPr>
              <a:buNone/>
            </a:pPr>
            <a:r>
              <a:rPr lang="en-US" sz="3300" dirty="0" smtClean="0">
                <a:latin typeface="+mj-lt"/>
              </a:rPr>
              <a:t>The coexistence of different cultures has formed what we call today a multicultural society.  In this society, bilingualism is a rule and not an exception. </a:t>
            </a:r>
          </a:p>
          <a:p>
            <a:pPr>
              <a:buNone/>
            </a:pPr>
            <a:r>
              <a:rPr lang="en-US" sz="3300" dirty="0" smtClean="0">
                <a:latin typeface="+mj-lt"/>
              </a:rPr>
              <a:t>Our schools and classrooms reflect this multicultural society where most language minority students face the problem of losing their linguistic and cultural identity in the process of acquiring a second language.</a:t>
            </a:r>
          </a:p>
          <a:p>
            <a:pPr>
              <a:buNone/>
            </a:pPr>
            <a:r>
              <a:rPr lang="en-US" sz="3300" dirty="0" smtClean="0">
                <a:latin typeface="+mj-lt"/>
              </a:rPr>
              <a:t>By the end of elementary school, most language minority students do not posses balanced </a:t>
            </a:r>
            <a:r>
              <a:rPr lang="en-US" sz="3300" dirty="0" err="1" smtClean="0">
                <a:latin typeface="+mj-lt"/>
              </a:rPr>
              <a:t>biliteracy</a:t>
            </a:r>
            <a:r>
              <a:rPr lang="en-US" sz="3300" dirty="0" smtClean="0">
                <a:latin typeface="+mj-lt"/>
              </a:rPr>
              <a:t>.</a:t>
            </a:r>
          </a:p>
          <a:p>
            <a:pPr>
              <a:buNone/>
            </a:pPr>
            <a:endParaRPr lang="en-US" dirty="0" smtClean="0"/>
          </a:p>
          <a:p>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7772400" y="4724400"/>
            <a:ext cx="1095375" cy="180975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lstStyle/>
          <a:p>
            <a:r>
              <a:rPr lang="en-US" dirty="0" smtClean="0"/>
              <a:t>Review of Related Literature</a:t>
            </a:r>
            <a:endParaRPr lang="en-US" dirty="0"/>
          </a:p>
        </p:txBody>
      </p:sp>
      <p:sp>
        <p:nvSpPr>
          <p:cNvPr id="3" name="Content Placeholder 2"/>
          <p:cNvSpPr>
            <a:spLocks noGrp="1"/>
          </p:cNvSpPr>
          <p:nvPr>
            <p:ph idx="1"/>
          </p:nvPr>
        </p:nvSpPr>
        <p:spPr>
          <a:xfrm>
            <a:off x="457200" y="1524000"/>
            <a:ext cx="8153400" cy="4419600"/>
          </a:xfrm>
        </p:spPr>
        <p:txBody>
          <a:bodyPr>
            <a:normAutofit fontScale="40000" lnSpcReduction="20000"/>
          </a:bodyPr>
          <a:lstStyle/>
          <a:p>
            <a:pPr>
              <a:buClr>
                <a:schemeClr val="tx2">
                  <a:lumMod val="10000"/>
                </a:schemeClr>
              </a:buClr>
              <a:buNone/>
            </a:pPr>
            <a:endParaRPr lang="en-US" sz="4000" dirty="0" smtClean="0">
              <a:latin typeface="+mj-lt"/>
            </a:endParaRPr>
          </a:p>
          <a:p>
            <a:pPr>
              <a:buClr>
                <a:schemeClr val="tx2">
                  <a:lumMod val="10000"/>
                </a:schemeClr>
              </a:buClr>
              <a:buNone/>
            </a:pPr>
            <a:r>
              <a:rPr lang="en-US" sz="4200" dirty="0" smtClean="0">
                <a:latin typeface="+mj-lt"/>
              </a:rPr>
              <a:t>Articles </a:t>
            </a:r>
            <a:r>
              <a:rPr lang="en-US" sz="4200" dirty="0" smtClean="0">
                <a:latin typeface="+mj-lt"/>
              </a:rPr>
              <a:t>on Bilingual Program Effectiveness</a:t>
            </a:r>
            <a:r>
              <a:rPr lang="en-US" sz="4200" dirty="0" smtClean="0">
                <a:latin typeface="+mj-lt"/>
              </a:rPr>
              <a:t>:</a:t>
            </a:r>
          </a:p>
          <a:p>
            <a:pPr>
              <a:buClr>
                <a:schemeClr val="tx2">
                  <a:lumMod val="10000"/>
                </a:schemeClr>
              </a:buClr>
              <a:buNone/>
            </a:pPr>
            <a:endParaRPr lang="en-US" sz="4200" dirty="0" smtClean="0">
              <a:latin typeface="+mj-lt"/>
            </a:endParaRPr>
          </a:p>
          <a:p>
            <a:pPr>
              <a:buClr>
                <a:schemeClr val="tx2">
                  <a:lumMod val="10000"/>
                </a:schemeClr>
              </a:buClr>
              <a:buFont typeface="Wingdings" pitchFamily="2" charset="2"/>
              <a:buChar char="Ø"/>
            </a:pPr>
            <a:r>
              <a:rPr lang="en-US" sz="4200" dirty="0" smtClean="0">
                <a:solidFill>
                  <a:schemeClr val="bg1"/>
                </a:solidFill>
                <a:latin typeface="+mj-lt"/>
              </a:rPr>
              <a:t>“Strong forms of bilingual education frequently lead to </a:t>
            </a:r>
            <a:r>
              <a:rPr lang="en-US" sz="4200" dirty="0" err="1" smtClean="0">
                <a:solidFill>
                  <a:schemeClr val="bg1"/>
                </a:solidFill>
                <a:latin typeface="+mj-lt"/>
              </a:rPr>
              <a:t>biliteracy</a:t>
            </a:r>
            <a:r>
              <a:rPr lang="en-US" sz="4200" dirty="0" smtClean="0">
                <a:solidFill>
                  <a:schemeClr val="bg1"/>
                </a:solidFill>
                <a:latin typeface="+mj-lt"/>
              </a:rPr>
              <a:t>.” (</a:t>
            </a:r>
            <a:r>
              <a:rPr lang="en-US" sz="4200" dirty="0" smtClean="0">
                <a:solidFill>
                  <a:schemeClr val="bg1"/>
                </a:solidFill>
                <a:latin typeface="+mj-lt"/>
              </a:rPr>
              <a:t>Baker, 2006, p. 255)</a:t>
            </a:r>
            <a:endParaRPr lang="en-US" sz="4200" dirty="0" smtClean="0">
              <a:solidFill>
                <a:schemeClr val="bg1"/>
              </a:solidFill>
              <a:latin typeface="+mj-lt"/>
            </a:endParaRPr>
          </a:p>
          <a:p>
            <a:pPr>
              <a:buClr>
                <a:schemeClr val="tx2">
                  <a:lumMod val="10000"/>
                </a:schemeClr>
              </a:buClr>
              <a:buNone/>
            </a:pPr>
            <a:endParaRPr lang="en-US" sz="4200" dirty="0" smtClean="0">
              <a:solidFill>
                <a:schemeClr val="bg1"/>
              </a:solidFill>
              <a:latin typeface="+mj-lt"/>
            </a:endParaRPr>
          </a:p>
          <a:p>
            <a:pPr>
              <a:buClr>
                <a:schemeClr val="tx2">
                  <a:lumMod val="10000"/>
                </a:schemeClr>
              </a:buClr>
              <a:buFont typeface="Wingdings" pitchFamily="2" charset="2"/>
              <a:buChar char="Ø"/>
            </a:pPr>
            <a:r>
              <a:rPr lang="en-US" sz="4200" dirty="0" smtClean="0">
                <a:solidFill>
                  <a:schemeClr val="bg1"/>
                </a:solidFill>
                <a:latin typeface="+mj-lt"/>
              </a:rPr>
              <a:t>“The greater the amount of L1 instructional support for language minority students, combined with balanced L2 support, the higher they are able to achieve academically in L2.” (Collier</a:t>
            </a:r>
            <a:r>
              <a:rPr lang="en-US" sz="4200" dirty="0" smtClean="0">
                <a:solidFill>
                  <a:schemeClr val="bg1"/>
                </a:solidFill>
                <a:latin typeface="+mj-lt"/>
              </a:rPr>
              <a:t>, </a:t>
            </a:r>
            <a:r>
              <a:rPr lang="en-US" sz="4200" dirty="0" smtClean="0">
                <a:solidFill>
                  <a:schemeClr val="bg1"/>
                </a:solidFill>
                <a:latin typeface="+mj-lt"/>
              </a:rPr>
              <a:t>1989, p. 205)</a:t>
            </a:r>
            <a:endParaRPr lang="en-US" sz="4200" dirty="0" smtClean="0">
              <a:solidFill>
                <a:schemeClr val="bg1"/>
              </a:solidFill>
              <a:latin typeface="+mj-lt"/>
            </a:endParaRPr>
          </a:p>
          <a:p>
            <a:pPr>
              <a:buClr>
                <a:schemeClr val="tx2">
                  <a:lumMod val="10000"/>
                </a:schemeClr>
              </a:buClr>
              <a:buNone/>
            </a:pPr>
            <a:endParaRPr lang="en-US" sz="4200" dirty="0" smtClean="0">
              <a:solidFill>
                <a:schemeClr val="bg1"/>
              </a:solidFill>
              <a:latin typeface="+mj-lt"/>
            </a:endParaRPr>
          </a:p>
          <a:p>
            <a:pPr>
              <a:buClr>
                <a:schemeClr val="tx2">
                  <a:lumMod val="10000"/>
                </a:schemeClr>
              </a:buClr>
              <a:buFont typeface="Wingdings" pitchFamily="2" charset="2"/>
              <a:buChar char="Ø"/>
            </a:pPr>
            <a:r>
              <a:rPr lang="en-US" sz="4200" dirty="0" smtClean="0">
                <a:solidFill>
                  <a:schemeClr val="bg1"/>
                </a:solidFill>
                <a:latin typeface="+mj-lt"/>
              </a:rPr>
              <a:t>“When the focus of the program is on academic enrichment for all students, with intellectually challenging, interdisciplinary, discovery learning that respects the values students’ linguistic and cultural life experiences as an important resource for the classroom, the program becomes one that is perceived positively by the community, and students are academically successful and deeply engaged in the learning process.” (Thomas; Collier, 1997, p. 59)</a:t>
            </a:r>
            <a:endParaRPr lang="en-US" sz="4200" dirty="0" smtClean="0">
              <a:solidFill>
                <a:schemeClr val="bg1"/>
              </a:solidFill>
            </a:endParaRPr>
          </a:p>
          <a:p>
            <a:pPr>
              <a:buNone/>
            </a:pPr>
            <a:r>
              <a:rPr lang="en-US" sz="4200" dirty="0" smtClean="0">
                <a:solidFill>
                  <a:schemeClr val="bg1"/>
                </a:solidFill>
              </a:rPr>
              <a:t>	</a:t>
            </a:r>
            <a:endParaRPr lang="en-US" sz="4200" dirty="0" smtClean="0"/>
          </a:p>
          <a:p>
            <a:pPr>
              <a:buNone/>
            </a:pPr>
            <a:endParaRPr lang="en-US" sz="4200" dirty="0" smtClean="0"/>
          </a:p>
          <a:p>
            <a:pPr>
              <a:buClr>
                <a:schemeClr val="tx2">
                  <a:lumMod val="10000"/>
                </a:schemeClr>
              </a:buClr>
              <a:buNone/>
            </a:pP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Review of Related Literature</a:t>
            </a:r>
            <a:endParaRPr lang="en-US" dirty="0"/>
          </a:p>
        </p:txBody>
      </p:sp>
      <p:sp>
        <p:nvSpPr>
          <p:cNvPr id="3" name="Content Placeholder 2"/>
          <p:cNvSpPr>
            <a:spLocks noGrp="1"/>
          </p:cNvSpPr>
          <p:nvPr>
            <p:ph idx="1"/>
          </p:nvPr>
        </p:nvSpPr>
        <p:spPr>
          <a:xfrm>
            <a:off x="457200" y="1600200"/>
            <a:ext cx="8153400" cy="4495800"/>
          </a:xfrm>
        </p:spPr>
        <p:txBody>
          <a:bodyPr>
            <a:normAutofit fontScale="92500"/>
          </a:bodyPr>
          <a:lstStyle/>
          <a:p>
            <a:pPr>
              <a:buNone/>
            </a:pPr>
            <a:r>
              <a:rPr lang="en-US" sz="2000" dirty="0" smtClean="0">
                <a:latin typeface="+mj-lt"/>
              </a:rPr>
              <a:t>Articles on Different Instructional Approaches</a:t>
            </a:r>
            <a:r>
              <a:rPr lang="en-US" sz="2000" dirty="0" smtClean="0">
                <a:latin typeface="+mj-lt"/>
              </a:rPr>
              <a:t>:</a:t>
            </a:r>
          </a:p>
          <a:p>
            <a:pPr>
              <a:buNone/>
            </a:pPr>
            <a:endParaRPr lang="en-US" sz="2000" dirty="0" smtClean="0">
              <a:latin typeface="+mj-lt"/>
            </a:endParaRPr>
          </a:p>
          <a:p>
            <a:pPr>
              <a:buClr>
                <a:schemeClr val="tx2">
                  <a:lumMod val="10000"/>
                </a:schemeClr>
              </a:buClr>
              <a:buFont typeface="Wingdings" pitchFamily="2" charset="2"/>
              <a:buChar char="Ø"/>
            </a:pPr>
            <a:r>
              <a:rPr lang="es-ES_tradnl" sz="2000" dirty="0" smtClean="0">
                <a:solidFill>
                  <a:schemeClr val="bg1"/>
                </a:solidFill>
                <a:latin typeface="+mj-lt"/>
              </a:rPr>
              <a:t>“</a:t>
            </a:r>
            <a:r>
              <a:rPr lang="es-ES_tradnl" sz="2000" dirty="0" err="1" smtClean="0">
                <a:solidFill>
                  <a:schemeClr val="bg1"/>
                </a:solidFill>
                <a:latin typeface="+mj-lt"/>
              </a:rPr>
              <a:t>The</a:t>
            </a:r>
            <a:r>
              <a:rPr lang="es-ES_tradnl" sz="2000" dirty="0" smtClean="0">
                <a:solidFill>
                  <a:schemeClr val="bg1"/>
                </a:solidFill>
                <a:latin typeface="+mj-lt"/>
              </a:rPr>
              <a:t> </a:t>
            </a:r>
            <a:r>
              <a:rPr lang="es-ES_tradnl" sz="2000" dirty="0" err="1" smtClean="0">
                <a:solidFill>
                  <a:schemeClr val="bg1"/>
                </a:solidFill>
                <a:latin typeface="+mj-lt"/>
              </a:rPr>
              <a:t>hispanic</a:t>
            </a:r>
            <a:r>
              <a:rPr lang="es-ES_tradnl" sz="2000" dirty="0" smtClean="0">
                <a:solidFill>
                  <a:schemeClr val="bg1"/>
                </a:solidFill>
                <a:latin typeface="+mj-lt"/>
              </a:rPr>
              <a:t> in </a:t>
            </a:r>
            <a:r>
              <a:rPr lang="es-ES_tradnl" sz="2000" dirty="0" err="1" smtClean="0">
                <a:solidFill>
                  <a:schemeClr val="bg1"/>
                </a:solidFill>
                <a:latin typeface="+mj-lt"/>
              </a:rPr>
              <a:t>the</a:t>
            </a:r>
            <a:r>
              <a:rPr lang="es-ES_tradnl" sz="2000" dirty="0" smtClean="0">
                <a:solidFill>
                  <a:schemeClr val="bg1"/>
                </a:solidFill>
                <a:latin typeface="+mj-lt"/>
              </a:rPr>
              <a:t> </a:t>
            </a:r>
            <a:r>
              <a:rPr lang="es-ES_tradnl" sz="2000" dirty="0" err="1" smtClean="0">
                <a:solidFill>
                  <a:schemeClr val="bg1"/>
                </a:solidFill>
                <a:latin typeface="+mj-lt"/>
              </a:rPr>
              <a:t>United</a:t>
            </a:r>
            <a:r>
              <a:rPr lang="es-ES_tradnl" sz="2000" dirty="0" smtClean="0">
                <a:solidFill>
                  <a:schemeClr val="bg1"/>
                </a:solidFill>
                <a:latin typeface="+mj-lt"/>
              </a:rPr>
              <a:t> </a:t>
            </a:r>
            <a:r>
              <a:rPr lang="es-ES_tradnl" sz="2000" dirty="0" err="1" smtClean="0">
                <a:solidFill>
                  <a:schemeClr val="bg1"/>
                </a:solidFill>
                <a:latin typeface="+mj-lt"/>
              </a:rPr>
              <a:t>States</a:t>
            </a:r>
            <a:r>
              <a:rPr lang="es-ES_tradnl" sz="2000" dirty="0" smtClean="0">
                <a:solidFill>
                  <a:schemeClr val="bg1"/>
                </a:solidFill>
                <a:latin typeface="+mj-lt"/>
              </a:rPr>
              <a:t> </a:t>
            </a:r>
            <a:r>
              <a:rPr lang="es-ES_tradnl" sz="2000" dirty="0" err="1" smtClean="0">
                <a:solidFill>
                  <a:schemeClr val="bg1"/>
                </a:solidFill>
                <a:latin typeface="+mj-lt"/>
              </a:rPr>
              <a:t>is</a:t>
            </a:r>
            <a:r>
              <a:rPr lang="es-ES_tradnl" sz="2000" dirty="0" smtClean="0">
                <a:solidFill>
                  <a:schemeClr val="bg1"/>
                </a:solidFill>
                <a:latin typeface="+mj-lt"/>
              </a:rPr>
              <a:t> </a:t>
            </a:r>
            <a:r>
              <a:rPr lang="es-ES_tradnl" sz="2000" dirty="0" err="1" smtClean="0">
                <a:solidFill>
                  <a:schemeClr val="bg1"/>
                </a:solidFill>
                <a:latin typeface="+mj-lt"/>
              </a:rPr>
              <a:t>under</a:t>
            </a:r>
            <a:r>
              <a:rPr lang="es-ES_tradnl" sz="2000" dirty="0" smtClean="0">
                <a:solidFill>
                  <a:schemeClr val="bg1"/>
                </a:solidFill>
                <a:latin typeface="+mj-lt"/>
              </a:rPr>
              <a:t> a </a:t>
            </a:r>
            <a:r>
              <a:rPr lang="es-ES_tradnl" sz="2000" dirty="0" err="1" smtClean="0">
                <a:solidFill>
                  <a:schemeClr val="bg1"/>
                </a:solidFill>
                <a:latin typeface="+mj-lt"/>
              </a:rPr>
              <a:t>constant</a:t>
            </a:r>
            <a:r>
              <a:rPr lang="es-ES_tradnl" sz="2000" dirty="0" smtClean="0">
                <a:solidFill>
                  <a:schemeClr val="bg1"/>
                </a:solidFill>
                <a:latin typeface="+mj-lt"/>
              </a:rPr>
              <a:t> </a:t>
            </a:r>
            <a:r>
              <a:rPr lang="es-ES_tradnl" sz="2000" dirty="0" err="1" smtClean="0">
                <a:solidFill>
                  <a:schemeClr val="bg1"/>
                </a:solidFill>
                <a:latin typeface="+mj-lt"/>
              </a:rPr>
              <a:t>linguistic</a:t>
            </a:r>
            <a:r>
              <a:rPr lang="es-ES_tradnl" sz="2000" dirty="0" smtClean="0">
                <a:solidFill>
                  <a:schemeClr val="bg1"/>
                </a:solidFill>
                <a:latin typeface="+mj-lt"/>
              </a:rPr>
              <a:t> and cultural </a:t>
            </a:r>
            <a:r>
              <a:rPr lang="es-ES_tradnl" sz="2000" dirty="0" err="1" smtClean="0">
                <a:solidFill>
                  <a:schemeClr val="bg1"/>
                </a:solidFill>
                <a:latin typeface="+mj-lt"/>
              </a:rPr>
              <a:t>agression</a:t>
            </a:r>
            <a:r>
              <a:rPr lang="es-ES_tradnl" sz="2000" dirty="0" smtClean="0">
                <a:solidFill>
                  <a:schemeClr val="bg1"/>
                </a:solidFill>
                <a:latin typeface="+mj-lt"/>
              </a:rPr>
              <a:t> and </a:t>
            </a:r>
            <a:r>
              <a:rPr lang="es-ES_tradnl" sz="2000" dirty="0" err="1" smtClean="0">
                <a:solidFill>
                  <a:schemeClr val="bg1"/>
                </a:solidFill>
                <a:latin typeface="+mj-lt"/>
              </a:rPr>
              <a:t>therefore</a:t>
            </a:r>
            <a:r>
              <a:rPr lang="es-ES_tradnl" sz="2000" dirty="0" smtClean="0">
                <a:solidFill>
                  <a:schemeClr val="bg1"/>
                </a:solidFill>
                <a:latin typeface="+mj-lt"/>
              </a:rPr>
              <a:t> in </a:t>
            </a:r>
            <a:r>
              <a:rPr lang="es-ES_tradnl" sz="2000" dirty="0" err="1" smtClean="0">
                <a:solidFill>
                  <a:schemeClr val="bg1"/>
                </a:solidFill>
                <a:latin typeface="+mj-lt"/>
              </a:rPr>
              <a:t>danger</a:t>
            </a:r>
            <a:r>
              <a:rPr lang="es-ES_tradnl" sz="2000" dirty="0" smtClean="0">
                <a:solidFill>
                  <a:schemeClr val="bg1"/>
                </a:solidFill>
                <a:latin typeface="+mj-lt"/>
              </a:rPr>
              <a:t> of </a:t>
            </a:r>
            <a:r>
              <a:rPr lang="es-ES_tradnl" sz="2000" dirty="0" err="1" smtClean="0">
                <a:solidFill>
                  <a:schemeClr val="bg1"/>
                </a:solidFill>
                <a:latin typeface="+mj-lt"/>
              </a:rPr>
              <a:t>losing</a:t>
            </a:r>
            <a:r>
              <a:rPr lang="es-ES_tradnl" sz="2000" dirty="0" smtClean="0">
                <a:solidFill>
                  <a:schemeClr val="bg1"/>
                </a:solidFill>
                <a:latin typeface="+mj-lt"/>
              </a:rPr>
              <a:t> </a:t>
            </a:r>
            <a:r>
              <a:rPr lang="es-ES_tradnl" sz="2000" dirty="0" err="1" smtClean="0">
                <a:solidFill>
                  <a:schemeClr val="bg1"/>
                </a:solidFill>
                <a:latin typeface="+mj-lt"/>
              </a:rPr>
              <a:t>not</a:t>
            </a:r>
            <a:r>
              <a:rPr lang="es-ES_tradnl" sz="2000" dirty="0" smtClean="0">
                <a:solidFill>
                  <a:schemeClr val="bg1"/>
                </a:solidFill>
                <a:latin typeface="+mj-lt"/>
              </a:rPr>
              <a:t> </a:t>
            </a:r>
            <a:r>
              <a:rPr lang="es-ES_tradnl" sz="2000" dirty="0" err="1" smtClean="0">
                <a:solidFill>
                  <a:schemeClr val="bg1"/>
                </a:solidFill>
                <a:latin typeface="+mj-lt"/>
              </a:rPr>
              <a:t>only</a:t>
            </a:r>
            <a:r>
              <a:rPr lang="es-ES_tradnl" sz="2000" dirty="0" smtClean="0">
                <a:solidFill>
                  <a:schemeClr val="bg1"/>
                </a:solidFill>
                <a:latin typeface="+mj-lt"/>
              </a:rPr>
              <a:t> </a:t>
            </a:r>
            <a:r>
              <a:rPr lang="es-ES_tradnl" sz="2000" dirty="0" err="1" smtClean="0">
                <a:solidFill>
                  <a:schemeClr val="bg1"/>
                </a:solidFill>
                <a:latin typeface="+mj-lt"/>
              </a:rPr>
              <a:t>his</a:t>
            </a:r>
            <a:r>
              <a:rPr lang="es-ES_tradnl" sz="2000" dirty="0" smtClean="0">
                <a:solidFill>
                  <a:schemeClr val="bg1"/>
                </a:solidFill>
                <a:latin typeface="+mj-lt"/>
              </a:rPr>
              <a:t> </a:t>
            </a:r>
            <a:r>
              <a:rPr lang="es-ES_tradnl" sz="2000" dirty="0" err="1" smtClean="0">
                <a:solidFill>
                  <a:schemeClr val="bg1"/>
                </a:solidFill>
                <a:latin typeface="+mj-lt"/>
              </a:rPr>
              <a:t>language</a:t>
            </a:r>
            <a:r>
              <a:rPr lang="es-ES_tradnl" sz="2000" dirty="0" smtClean="0">
                <a:solidFill>
                  <a:schemeClr val="bg1"/>
                </a:solidFill>
                <a:latin typeface="+mj-lt"/>
              </a:rPr>
              <a:t> </a:t>
            </a:r>
            <a:r>
              <a:rPr lang="es-ES_tradnl" sz="2000" dirty="0" err="1" smtClean="0">
                <a:solidFill>
                  <a:schemeClr val="bg1"/>
                </a:solidFill>
                <a:latin typeface="+mj-lt"/>
              </a:rPr>
              <a:t>but</a:t>
            </a:r>
            <a:r>
              <a:rPr lang="es-ES_tradnl" sz="2000" dirty="0" smtClean="0">
                <a:solidFill>
                  <a:schemeClr val="bg1"/>
                </a:solidFill>
                <a:latin typeface="+mj-lt"/>
              </a:rPr>
              <a:t> </a:t>
            </a:r>
            <a:r>
              <a:rPr lang="es-ES_tradnl" sz="2000" dirty="0" err="1" smtClean="0">
                <a:solidFill>
                  <a:schemeClr val="bg1"/>
                </a:solidFill>
                <a:latin typeface="+mj-lt"/>
              </a:rPr>
              <a:t>his</a:t>
            </a:r>
            <a:r>
              <a:rPr lang="es-ES_tradnl" sz="2000" dirty="0" smtClean="0">
                <a:solidFill>
                  <a:schemeClr val="bg1"/>
                </a:solidFill>
                <a:latin typeface="+mj-lt"/>
              </a:rPr>
              <a:t> cultural </a:t>
            </a:r>
            <a:r>
              <a:rPr lang="es-ES_tradnl" sz="2000" dirty="0" err="1" smtClean="0">
                <a:solidFill>
                  <a:schemeClr val="bg1"/>
                </a:solidFill>
                <a:latin typeface="+mj-lt"/>
              </a:rPr>
              <a:t>identity</a:t>
            </a:r>
            <a:r>
              <a:rPr lang="es-ES_tradnl" sz="2000" dirty="0" smtClean="0">
                <a:solidFill>
                  <a:schemeClr val="bg1"/>
                </a:solidFill>
                <a:latin typeface="+mj-lt"/>
              </a:rPr>
              <a:t>.” (Ada, 1976, p.65)</a:t>
            </a:r>
          </a:p>
          <a:p>
            <a:pPr>
              <a:buClr>
                <a:schemeClr val="tx2">
                  <a:lumMod val="10000"/>
                </a:schemeClr>
              </a:buClr>
              <a:buFont typeface="Wingdings" pitchFamily="2" charset="2"/>
              <a:buChar char="Ø"/>
            </a:pPr>
            <a:endParaRPr lang="en-US" sz="2000" dirty="0" smtClean="0">
              <a:solidFill>
                <a:schemeClr val="bg1"/>
              </a:solidFill>
              <a:latin typeface="+mj-lt"/>
            </a:endParaRPr>
          </a:p>
          <a:p>
            <a:pPr>
              <a:buClr>
                <a:schemeClr val="tx2">
                  <a:lumMod val="10000"/>
                </a:schemeClr>
              </a:buClr>
              <a:buFont typeface="Wingdings" pitchFamily="2" charset="2"/>
              <a:buChar char="Ø"/>
            </a:pPr>
            <a:r>
              <a:rPr lang="en-US" sz="2000" dirty="0" smtClean="0">
                <a:solidFill>
                  <a:schemeClr val="bg1"/>
                </a:solidFill>
                <a:latin typeface="+mj-lt"/>
              </a:rPr>
              <a:t>“What </a:t>
            </a:r>
            <a:r>
              <a:rPr lang="en-US" sz="2000" dirty="0" smtClean="0">
                <a:solidFill>
                  <a:schemeClr val="bg1"/>
                </a:solidFill>
                <a:latin typeface="+mj-lt"/>
              </a:rPr>
              <a:t>is needed is to find as many ways as possible to open up </a:t>
            </a:r>
            <a:r>
              <a:rPr lang="en-US" sz="2000" dirty="0" err="1" smtClean="0">
                <a:solidFill>
                  <a:schemeClr val="bg1"/>
                </a:solidFill>
                <a:latin typeface="+mj-lt"/>
              </a:rPr>
              <a:t>implementational</a:t>
            </a:r>
            <a:r>
              <a:rPr lang="en-US" sz="2000" dirty="0" smtClean="0">
                <a:solidFill>
                  <a:schemeClr val="bg1"/>
                </a:solidFill>
                <a:latin typeface="+mj-lt"/>
              </a:rPr>
              <a:t> spaces for multiple languages, </a:t>
            </a:r>
            <a:r>
              <a:rPr lang="en-US" sz="2000" dirty="0" err="1" smtClean="0">
                <a:solidFill>
                  <a:schemeClr val="bg1"/>
                </a:solidFill>
                <a:latin typeface="+mj-lt"/>
              </a:rPr>
              <a:t>literacies</a:t>
            </a:r>
            <a:r>
              <a:rPr lang="en-US" sz="2000" dirty="0" smtClean="0">
                <a:solidFill>
                  <a:schemeClr val="bg1"/>
                </a:solidFill>
                <a:latin typeface="+mj-lt"/>
              </a:rPr>
              <a:t>, and identities in classroom, community, and society.” (</a:t>
            </a:r>
            <a:r>
              <a:rPr lang="en-US" sz="2000" dirty="0" err="1" smtClean="0">
                <a:solidFill>
                  <a:schemeClr val="bg1"/>
                </a:solidFill>
                <a:latin typeface="+mj-lt"/>
              </a:rPr>
              <a:t>Hornbergen</a:t>
            </a:r>
            <a:r>
              <a:rPr lang="en-US" sz="2000" dirty="0" smtClean="0">
                <a:solidFill>
                  <a:schemeClr val="bg1"/>
                </a:solidFill>
                <a:latin typeface="+mj-lt"/>
              </a:rPr>
              <a:t>, 2002, p. 188)</a:t>
            </a:r>
          </a:p>
          <a:p>
            <a:pPr>
              <a:buClr>
                <a:schemeClr val="tx2">
                  <a:lumMod val="10000"/>
                </a:schemeClr>
              </a:buClr>
              <a:buNone/>
            </a:pPr>
            <a:endParaRPr lang="en-US" sz="2000" dirty="0" smtClean="0">
              <a:solidFill>
                <a:schemeClr val="bg1"/>
              </a:solidFill>
              <a:latin typeface="+mj-lt"/>
            </a:endParaRPr>
          </a:p>
          <a:p>
            <a:pPr>
              <a:buClr>
                <a:schemeClr val="tx2">
                  <a:lumMod val="10000"/>
                </a:schemeClr>
              </a:buClr>
              <a:buFont typeface="Wingdings" pitchFamily="2" charset="2"/>
              <a:buChar char="Ø"/>
            </a:pPr>
            <a:r>
              <a:rPr lang="en-US" sz="2000" dirty="0" smtClean="0">
                <a:solidFill>
                  <a:schemeClr val="bg1"/>
                </a:solidFill>
                <a:latin typeface="+mj-lt"/>
              </a:rPr>
              <a:t>“ By exposing students to the varied works of writes from all over the world, you’ll help them develop a lifelong respect for contributions that people </a:t>
            </a:r>
            <a:r>
              <a:rPr lang="en-US" sz="2000" dirty="0" smtClean="0">
                <a:solidFill>
                  <a:schemeClr val="bg1"/>
                </a:solidFill>
                <a:latin typeface="+mj-lt"/>
              </a:rPr>
              <a:t>from different cultures have made to America.” (</a:t>
            </a:r>
            <a:r>
              <a:rPr lang="en-US" sz="2000" dirty="0" smtClean="0">
                <a:solidFill>
                  <a:schemeClr val="bg1"/>
                </a:solidFill>
                <a:latin typeface="+mj-lt"/>
              </a:rPr>
              <a:t>Morales-</a:t>
            </a:r>
            <a:r>
              <a:rPr lang="en-US" sz="2000" dirty="0" err="1" smtClean="0">
                <a:solidFill>
                  <a:schemeClr val="bg1"/>
                </a:solidFill>
                <a:latin typeface="+mj-lt"/>
              </a:rPr>
              <a:t>Nadal</a:t>
            </a:r>
            <a:r>
              <a:rPr lang="en-US" sz="2000" dirty="0" smtClean="0">
                <a:solidFill>
                  <a:schemeClr val="bg1"/>
                </a:solidFill>
                <a:latin typeface="+mj-lt"/>
              </a:rPr>
              <a:t>, 1988-1990, p. 202)</a:t>
            </a:r>
            <a:endParaRPr lang="en-US" sz="2000" dirty="0">
              <a:solidFill>
                <a:schemeClr val="bg1"/>
              </a:solidFill>
              <a:latin typeface="+mj-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Related Literature</a:t>
            </a:r>
            <a:endParaRPr lang="en-US" dirty="0"/>
          </a:p>
        </p:txBody>
      </p:sp>
      <p:sp>
        <p:nvSpPr>
          <p:cNvPr id="3" name="Content Placeholder 2"/>
          <p:cNvSpPr>
            <a:spLocks noGrp="1"/>
          </p:cNvSpPr>
          <p:nvPr>
            <p:ph idx="1"/>
          </p:nvPr>
        </p:nvSpPr>
        <p:spPr>
          <a:xfrm>
            <a:off x="457200" y="1295400"/>
            <a:ext cx="8229600" cy="5029199"/>
          </a:xfrm>
        </p:spPr>
        <p:txBody>
          <a:bodyPr>
            <a:normAutofit fontScale="70000" lnSpcReduction="20000"/>
          </a:bodyPr>
          <a:lstStyle/>
          <a:p>
            <a:pPr>
              <a:buNone/>
            </a:pPr>
            <a:r>
              <a:rPr lang="en-US" sz="2600" dirty="0" smtClean="0">
                <a:latin typeface="+mj-lt"/>
              </a:rPr>
              <a:t>Articles on </a:t>
            </a:r>
            <a:r>
              <a:rPr lang="en-US" sz="2600" dirty="0" err="1" smtClean="0">
                <a:latin typeface="+mj-lt"/>
              </a:rPr>
              <a:t>Biliteracy</a:t>
            </a:r>
            <a:r>
              <a:rPr lang="en-US" sz="2600" dirty="0" smtClean="0">
                <a:latin typeface="+mj-lt"/>
              </a:rPr>
              <a:t> and Empowerment</a:t>
            </a:r>
            <a:r>
              <a:rPr lang="en-US" sz="2600" dirty="0" smtClean="0">
                <a:latin typeface="+mj-lt"/>
              </a:rPr>
              <a:t>:</a:t>
            </a:r>
          </a:p>
          <a:p>
            <a:pPr>
              <a:buNone/>
            </a:pPr>
            <a:endParaRPr lang="en-US" sz="2600" dirty="0" smtClean="0">
              <a:latin typeface="+mj-lt"/>
            </a:endParaRPr>
          </a:p>
          <a:p>
            <a:pPr>
              <a:buClr>
                <a:schemeClr val="tx2">
                  <a:lumMod val="10000"/>
                </a:schemeClr>
              </a:buClr>
              <a:buFont typeface="Wingdings" pitchFamily="2" charset="2"/>
              <a:buChar char="Ø"/>
            </a:pPr>
            <a:r>
              <a:rPr lang="en-US" sz="2600" dirty="0" err="1" smtClean="0">
                <a:solidFill>
                  <a:schemeClr val="bg1"/>
                </a:solidFill>
                <a:latin typeface="+mj-lt"/>
              </a:rPr>
              <a:t>Ada</a:t>
            </a:r>
            <a:r>
              <a:rPr lang="en-US" sz="2600" dirty="0" smtClean="0">
                <a:solidFill>
                  <a:schemeClr val="bg1"/>
                </a:solidFill>
                <a:latin typeface="+mj-lt"/>
              </a:rPr>
              <a:t>, A. F. (1992). </a:t>
            </a:r>
            <a:r>
              <a:rPr lang="en-US" sz="2600" dirty="0" err="1" smtClean="0">
                <a:solidFill>
                  <a:schemeClr val="bg1"/>
                </a:solidFill>
                <a:latin typeface="+mj-lt"/>
              </a:rPr>
              <a:t>Biliteracy</a:t>
            </a:r>
            <a:r>
              <a:rPr lang="en-US" sz="2600" dirty="0" smtClean="0">
                <a:solidFill>
                  <a:schemeClr val="bg1"/>
                </a:solidFill>
                <a:latin typeface="+mj-lt"/>
              </a:rPr>
              <a:t> for personal growth and social participation</a:t>
            </a:r>
            <a:r>
              <a:rPr lang="en-US" sz="2600" dirty="0" smtClean="0">
                <a:solidFill>
                  <a:schemeClr val="bg1"/>
                </a:solidFill>
                <a:latin typeface="+mj-lt"/>
              </a:rPr>
              <a:t>.</a:t>
            </a:r>
          </a:p>
          <a:p>
            <a:pPr>
              <a:buClr>
                <a:schemeClr val="tx2">
                  <a:lumMod val="10000"/>
                </a:schemeClr>
              </a:buClr>
              <a:buNone/>
            </a:pPr>
            <a:r>
              <a:rPr lang="en-US" sz="2600" dirty="0" smtClean="0">
                <a:solidFill>
                  <a:schemeClr val="bg1"/>
                </a:solidFill>
                <a:latin typeface="+mj-lt"/>
              </a:rPr>
              <a:t>	The article refers </a:t>
            </a:r>
            <a:r>
              <a:rPr lang="en-US" sz="2600" dirty="0" smtClean="0">
                <a:solidFill>
                  <a:schemeClr val="bg1"/>
                </a:solidFill>
                <a:latin typeface="+mj-lt"/>
              </a:rPr>
              <a:t>to the oppression of the native language and culture in many different schools and the importance of maintaining cultural identification in order to gain social representation and power.  She also mentions how to organize the curriculum and the learning environment in order to facilitate growth in literacy in both Spanish and English. </a:t>
            </a:r>
            <a:endParaRPr lang="en-US" sz="2600" dirty="0" smtClean="0">
              <a:solidFill>
                <a:schemeClr val="bg1"/>
              </a:solidFill>
              <a:latin typeface="+mj-lt"/>
            </a:endParaRPr>
          </a:p>
          <a:p>
            <a:pPr>
              <a:buClr>
                <a:schemeClr val="tx2">
                  <a:lumMod val="10000"/>
                </a:schemeClr>
              </a:buClr>
              <a:buNone/>
            </a:pPr>
            <a:endParaRPr lang="en-US" sz="2600" dirty="0" smtClean="0">
              <a:solidFill>
                <a:schemeClr val="bg1"/>
              </a:solidFill>
              <a:latin typeface="+mj-lt"/>
            </a:endParaRPr>
          </a:p>
          <a:p>
            <a:pPr>
              <a:buClr>
                <a:schemeClr val="tx2">
                  <a:lumMod val="10000"/>
                </a:schemeClr>
              </a:buClr>
              <a:buFont typeface="Wingdings" pitchFamily="2" charset="2"/>
              <a:buChar char="Ø"/>
            </a:pPr>
            <a:r>
              <a:rPr lang="en-US" sz="2600" dirty="0" smtClean="0">
                <a:solidFill>
                  <a:schemeClr val="bg1"/>
                </a:solidFill>
                <a:latin typeface="+mj-lt"/>
              </a:rPr>
              <a:t>Cummins, J. (2003) </a:t>
            </a:r>
            <a:r>
              <a:rPr lang="en-US" sz="2600" dirty="0" err="1" smtClean="0">
                <a:solidFill>
                  <a:schemeClr val="bg1"/>
                </a:solidFill>
                <a:latin typeface="+mj-lt"/>
              </a:rPr>
              <a:t>Biliteracy</a:t>
            </a:r>
            <a:r>
              <a:rPr lang="en-US" sz="2600" dirty="0" smtClean="0">
                <a:solidFill>
                  <a:schemeClr val="bg1"/>
                </a:solidFill>
                <a:latin typeface="+mj-lt"/>
              </a:rPr>
              <a:t>, Empowerment, and Transformative Pedagogy</a:t>
            </a:r>
            <a:r>
              <a:rPr lang="en-US" sz="2600" dirty="0" smtClean="0">
                <a:solidFill>
                  <a:schemeClr val="bg1"/>
                </a:solidFill>
                <a:latin typeface="+mj-lt"/>
              </a:rPr>
              <a:t>.</a:t>
            </a:r>
          </a:p>
          <a:p>
            <a:pPr>
              <a:buClr>
                <a:schemeClr val="tx2">
                  <a:lumMod val="10000"/>
                </a:schemeClr>
              </a:buClr>
              <a:buNone/>
            </a:pPr>
            <a:r>
              <a:rPr lang="en-US" sz="2600" dirty="0" smtClean="0">
                <a:solidFill>
                  <a:schemeClr val="bg1"/>
                </a:solidFill>
                <a:latin typeface="+mj-lt"/>
              </a:rPr>
              <a:t>	T</a:t>
            </a:r>
            <a:r>
              <a:rPr lang="en-US" sz="2600" dirty="0" smtClean="0">
                <a:solidFill>
                  <a:schemeClr val="bg1"/>
                </a:solidFill>
                <a:latin typeface="+mj-lt"/>
              </a:rPr>
              <a:t>he author argues that </a:t>
            </a:r>
            <a:r>
              <a:rPr lang="en-US" sz="2600" dirty="0" err="1" smtClean="0">
                <a:solidFill>
                  <a:schemeClr val="bg1"/>
                </a:solidFill>
                <a:latin typeface="+mj-lt"/>
              </a:rPr>
              <a:t>biliteracy</a:t>
            </a:r>
            <a:r>
              <a:rPr lang="en-US" sz="2600" dirty="0" smtClean="0">
                <a:solidFill>
                  <a:schemeClr val="bg1"/>
                </a:solidFill>
                <a:latin typeface="+mj-lt"/>
              </a:rPr>
              <a:t> should be part of the educational reform in order to promote critical literacy and teach students to read not only the word but to “read the world.”  </a:t>
            </a:r>
          </a:p>
          <a:p>
            <a:pPr>
              <a:buClr>
                <a:schemeClr val="tx2">
                  <a:lumMod val="10000"/>
                </a:schemeClr>
              </a:buClr>
              <a:buNone/>
            </a:pPr>
            <a:endParaRPr lang="en-US" sz="2600" dirty="0" smtClean="0">
              <a:solidFill>
                <a:schemeClr val="bg1"/>
              </a:solidFill>
              <a:latin typeface="+mj-lt"/>
            </a:endParaRPr>
          </a:p>
          <a:p>
            <a:pPr>
              <a:buClr>
                <a:schemeClr val="tx2">
                  <a:lumMod val="10000"/>
                </a:schemeClr>
              </a:buClr>
              <a:buFont typeface="Wingdings" pitchFamily="2" charset="2"/>
              <a:buChar char="Ø"/>
            </a:pPr>
            <a:r>
              <a:rPr lang="en-US" sz="2600" dirty="0" smtClean="0">
                <a:solidFill>
                  <a:schemeClr val="bg1"/>
                </a:solidFill>
                <a:latin typeface="+mj-lt"/>
              </a:rPr>
              <a:t>Cummins, J. (1986) Empowering minority students: A framework for intervention</a:t>
            </a:r>
            <a:r>
              <a:rPr lang="en-US" sz="2600" dirty="0" smtClean="0">
                <a:solidFill>
                  <a:schemeClr val="bg1"/>
                </a:solidFill>
                <a:latin typeface="+mj-lt"/>
              </a:rPr>
              <a:t>.</a:t>
            </a:r>
          </a:p>
          <a:p>
            <a:pPr>
              <a:buClr>
                <a:schemeClr val="tx2">
                  <a:lumMod val="10000"/>
                </a:schemeClr>
              </a:buClr>
              <a:buNone/>
            </a:pPr>
            <a:r>
              <a:rPr lang="en-US" sz="2600" dirty="0" smtClean="0">
                <a:solidFill>
                  <a:schemeClr val="bg1"/>
                </a:solidFill>
                <a:latin typeface="+mj-lt"/>
              </a:rPr>
              <a:t>	The author presents a framework for empowering minority students through cultural/linguistic incorporation, community participation, pedagogy and assessment.</a:t>
            </a:r>
            <a:endParaRPr lang="en-US" sz="2600" dirty="0" smtClean="0">
              <a:solidFill>
                <a:schemeClr val="bg1"/>
              </a:solidFill>
              <a:latin typeface="+mj-lt"/>
            </a:endParaRPr>
          </a:p>
          <a:p>
            <a:pPr>
              <a:buClr>
                <a:schemeClr val="tx2">
                  <a:lumMod val="10000"/>
                </a:schemeClr>
              </a:buClr>
              <a:buNone/>
            </a:pPr>
            <a:endParaRPr lang="en-US" dirty="0" smtClean="0"/>
          </a:p>
          <a:p>
            <a:pPr>
              <a:buClr>
                <a:schemeClr val="tx2">
                  <a:lumMod val="10000"/>
                </a:schemeClr>
              </a:buCl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p:txBody>
          <a:bodyPr>
            <a:normAutofit/>
          </a:bodyPr>
          <a:lstStyle/>
          <a:p>
            <a:pPr>
              <a:buClr>
                <a:schemeClr val="tx2">
                  <a:lumMod val="10000"/>
                </a:schemeClr>
              </a:buClr>
              <a:buFont typeface="Wingdings" pitchFamily="2" charset="2"/>
              <a:buChar char="Ø"/>
            </a:pPr>
            <a:r>
              <a:rPr lang="en-US" sz="2800" dirty="0" smtClean="0">
                <a:latin typeface="+mj-lt"/>
              </a:rPr>
              <a:t>Participants:</a:t>
            </a:r>
          </a:p>
          <a:p>
            <a:pPr>
              <a:buClr>
                <a:schemeClr val="tx2">
                  <a:lumMod val="10000"/>
                </a:schemeClr>
              </a:buClr>
              <a:buNone/>
            </a:pPr>
            <a:r>
              <a:rPr lang="en-US" sz="2800" dirty="0" smtClean="0">
                <a:latin typeface="+mj-lt"/>
              </a:rPr>
              <a:t>This study reports on data gathered at </a:t>
            </a:r>
            <a:r>
              <a:rPr lang="en-US" sz="2800" dirty="0" smtClean="0">
                <a:latin typeface="+mj-lt"/>
              </a:rPr>
              <a:t>a Public </a:t>
            </a:r>
            <a:r>
              <a:rPr lang="en-US" sz="2800" dirty="0" smtClean="0">
                <a:latin typeface="+mj-lt"/>
              </a:rPr>
              <a:t>School </a:t>
            </a:r>
            <a:r>
              <a:rPr lang="en-US" sz="2800" dirty="0" smtClean="0">
                <a:latin typeface="+mj-lt"/>
              </a:rPr>
              <a:t> </a:t>
            </a:r>
            <a:r>
              <a:rPr lang="en-US" sz="2800" dirty="0" smtClean="0">
                <a:latin typeface="+mj-lt"/>
              </a:rPr>
              <a:t>in 2009.</a:t>
            </a:r>
          </a:p>
          <a:p>
            <a:pPr>
              <a:buNone/>
            </a:pPr>
            <a:r>
              <a:rPr lang="en-US" sz="2800" dirty="0" smtClean="0">
                <a:latin typeface="+mj-lt"/>
              </a:rPr>
              <a:t>The class observed was a second grade dual language class composed by 21 students. </a:t>
            </a:r>
            <a:endParaRPr lang="en-US" sz="2800" dirty="0" smtClean="0">
              <a:latin typeface="+mj-lt"/>
            </a:endParaRPr>
          </a:p>
          <a:p>
            <a:pPr>
              <a:buClr>
                <a:schemeClr val="tx2">
                  <a:lumMod val="10000"/>
                </a:schemeClr>
              </a:buClr>
              <a:buFont typeface="Wingdings" pitchFamily="2" charset="2"/>
              <a:buChar char="Ø"/>
            </a:pPr>
            <a:r>
              <a:rPr lang="en-US" sz="2800" dirty="0" smtClean="0">
                <a:latin typeface="+mj-lt"/>
              </a:rPr>
              <a:t>Observations, test reports, reading levels, and informal assessments will be </a:t>
            </a:r>
          </a:p>
          <a:p>
            <a:pPr>
              <a:buNone/>
            </a:pPr>
            <a:r>
              <a:rPr lang="en-US" sz="2800" dirty="0" smtClean="0">
                <a:latin typeface="+mj-lt"/>
              </a:rPr>
              <a:t>	</a:t>
            </a:r>
            <a:r>
              <a:rPr lang="en-US" sz="2800" dirty="0" smtClean="0">
                <a:latin typeface="+mj-lt"/>
              </a:rPr>
              <a:t>compare during this year.</a:t>
            </a:r>
            <a:endParaRPr lang="en-US" sz="2800" dirty="0" smtClean="0">
              <a:latin typeface="+mj-lt"/>
            </a:endParaRPr>
          </a:p>
          <a:p>
            <a:pPr>
              <a:buNone/>
            </a:pPr>
            <a:endParaRPr lang="en-US" sz="2800" dirty="0" smtClean="0">
              <a:latin typeface="+mj-lt"/>
            </a:endParaRPr>
          </a:p>
          <a:p>
            <a:pPr>
              <a:buClr>
                <a:schemeClr val="tx2">
                  <a:lumMod val="10000"/>
                </a:schemeClr>
              </a:buClr>
              <a:buNone/>
            </a:pPr>
            <a:endParaRPr lang="en-US" dirty="0"/>
          </a:p>
        </p:txBody>
      </p:sp>
      <p:pic>
        <p:nvPicPr>
          <p:cNvPr id="6146" name="Picture 2" descr="C:\Program Files (x86)\Microsoft Office\MEDIA\CAGCAT10\j0301252.wmf"/>
          <p:cNvPicPr>
            <a:picLocks noChangeAspect="1" noChangeArrowheads="1"/>
          </p:cNvPicPr>
          <p:nvPr/>
        </p:nvPicPr>
        <p:blipFill>
          <a:blip r:embed="rId2" cstate="print"/>
          <a:srcRect/>
          <a:stretch>
            <a:fillRect/>
          </a:stretch>
        </p:blipFill>
        <p:spPr bwMode="auto">
          <a:xfrm>
            <a:off x="6096000" y="4419600"/>
            <a:ext cx="2515514" cy="215220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English and Spanish Reading Levels Spring 2009</a:t>
            </a:r>
            <a:endParaRPr lang="en-US" dirty="0"/>
          </a:p>
        </p:txBody>
      </p:sp>
      <p:graphicFrame>
        <p:nvGraphicFramePr>
          <p:cNvPr id="4" name="Content Placeholder 3"/>
          <p:cNvGraphicFramePr>
            <a:graphicFrameLocks noGrp="1"/>
          </p:cNvGraphicFramePr>
          <p:nvPr>
            <p:ph idx="1"/>
          </p:nvPr>
        </p:nvGraphicFramePr>
        <p:xfrm>
          <a:off x="457200" y="1600200"/>
          <a:ext cx="7467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the Hypothesis</a:t>
            </a:r>
            <a:endParaRPr lang="en-US" dirty="0"/>
          </a:p>
        </p:txBody>
      </p:sp>
      <p:sp>
        <p:nvSpPr>
          <p:cNvPr id="3" name="Content Placeholder 2"/>
          <p:cNvSpPr>
            <a:spLocks noGrp="1"/>
          </p:cNvSpPr>
          <p:nvPr>
            <p:ph idx="1"/>
          </p:nvPr>
        </p:nvSpPr>
        <p:spPr>
          <a:xfrm>
            <a:off x="457200" y="1524000"/>
            <a:ext cx="7467600" cy="4525963"/>
          </a:xfrm>
        </p:spPr>
        <p:txBody>
          <a:bodyPr>
            <a:normAutofit/>
          </a:bodyPr>
          <a:lstStyle/>
          <a:p>
            <a:pPr>
              <a:buNone/>
            </a:pPr>
            <a:r>
              <a:rPr lang="en-US" dirty="0" smtClean="0">
                <a:latin typeface="+mj-lt"/>
              </a:rPr>
              <a:t>	</a:t>
            </a:r>
            <a:r>
              <a:rPr lang="en-US" sz="2000" dirty="0" smtClean="0">
                <a:latin typeface="+mj-lt"/>
              </a:rPr>
              <a:t>T</a:t>
            </a:r>
            <a:r>
              <a:rPr lang="en-US" sz="2000" dirty="0" smtClean="0">
                <a:latin typeface="+mj-lt"/>
              </a:rPr>
              <a:t>here </a:t>
            </a:r>
            <a:r>
              <a:rPr lang="en-US" sz="2000" dirty="0" smtClean="0">
                <a:latin typeface="+mj-lt"/>
              </a:rPr>
              <a:t>is a need to </a:t>
            </a:r>
            <a:r>
              <a:rPr lang="en-US" sz="2000" dirty="0" smtClean="0">
                <a:latin typeface="+mj-lt"/>
              </a:rPr>
              <a:t>implement a strong bilingual program that supports </a:t>
            </a:r>
            <a:r>
              <a:rPr lang="en-US" sz="2000" dirty="0" smtClean="0">
                <a:latin typeface="+mj-lt"/>
              </a:rPr>
              <a:t>minority </a:t>
            </a:r>
            <a:r>
              <a:rPr lang="en-US" sz="2000" dirty="0" smtClean="0">
                <a:latin typeface="+mj-lt"/>
              </a:rPr>
              <a:t>language student </a:t>
            </a:r>
            <a:r>
              <a:rPr lang="en-US" sz="2000" dirty="0" smtClean="0">
                <a:latin typeface="+mj-lt"/>
              </a:rPr>
              <a:t>to </a:t>
            </a:r>
            <a:r>
              <a:rPr lang="en-US" sz="2000" dirty="0" smtClean="0">
                <a:latin typeface="+mj-lt"/>
              </a:rPr>
              <a:t>develop both languages </a:t>
            </a:r>
            <a:r>
              <a:rPr lang="en-US" sz="2000" dirty="0" smtClean="0">
                <a:latin typeface="+mj-lt"/>
              </a:rPr>
              <a:t>equally.</a:t>
            </a:r>
          </a:p>
          <a:p>
            <a:pPr>
              <a:buNone/>
            </a:pPr>
            <a:r>
              <a:rPr lang="en-US" sz="2000" dirty="0" smtClean="0">
                <a:latin typeface="+mj-lt"/>
              </a:rPr>
              <a:t>	</a:t>
            </a:r>
            <a:r>
              <a:rPr lang="en-US" sz="2000" dirty="0" smtClean="0">
                <a:latin typeface="+mj-lt"/>
              </a:rPr>
              <a:t>T</a:t>
            </a:r>
            <a:r>
              <a:rPr lang="en-US" sz="2000" dirty="0" smtClean="0">
                <a:latin typeface="+mj-lt"/>
              </a:rPr>
              <a:t>here is a need </a:t>
            </a:r>
            <a:r>
              <a:rPr lang="en-US" sz="2000" dirty="0" smtClean="0">
                <a:latin typeface="+mj-lt"/>
              </a:rPr>
              <a:t>to find new strategies for instruction that are interactive, meaningful, and raise the cognitive level in all classrooms.</a:t>
            </a:r>
            <a:endParaRPr lang="en-US" sz="2000" dirty="0" smtClean="0">
              <a:latin typeface="+mj-lt"/>
            </a:endParaRPr>
          </a:p>
        </p:txBody>
      </p:sp>
      <p:pic>
        <p:nvPicPr>
          <p:cNvPr id="4" name="Picture 2" descr="H:\College papers\Undergraduate Courses\Microsoft Clip Organizer\j0435041.wmf"/>
          <p:cNvPicPr>
            <a:picLocks noChangeAspect="1" noChangeArrowheads="1"/>
          </p:cNvPicPr>
          <p:nvPr/>
        </p:nvPicPr>
        <p:blipFill>
          <a:blip r:embed="rId2" cstate="print"/>
          <a:srcRect/>
          <a:stretch>
            <a:fillRect/>
          </a:stretch>
        </p:blipFill>
        <p:spPr bwMode="auto">
          <a:xfrm>
            <a:off x="1371600" y="3886200"/>
            <a:ext cx="5585332" cy="1981200"/>
          </a:xfrm>
          <a:prstGeom prst="rect">
            <a:avLst/>
          </a:prstGeom>
          <a:noFill/>
        </p:spPr>
      </p:pic>
    </p:spTree>
  </p:cSld>
  <p:clrMapOvr>
    <a:masterClrMapping/>
  </p:clrMapOvr>
</p:sld>
</file>

<file path=ppt/theme/theme1.xml><?xml version="1.0" encoding="utf-8"?>
<a:theme xmlns:a="http://schemas.openxmlformats.org/drawingml/2006/main" name="Technic">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601</TotalTime>
  <Words>676</Words>
  <Application>Microsoft Office PowerPoint</Application>
  <PresentationFormat>On-screen Show (4:3)</PresentationFormat>
  <Paragraphs>75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Technic</vt:lpstr>
      <vt:lpstr>How to Develop Balanced Biliteracy in Language Minority Children</vt:lpstr>
      <vt:lpstr>Table of Contents</vt:lpstr>
      <vt:lpstr>Statement of the Problem</vt:lpstr>
      <vt:lpstr>Review of Related Literature</vt:lpstr>
      <vt:lpstr>Review of Related Literature</vt:lpstr>
      <vt:lpstr>Review of Related Literature</vt:lpstr>
      <vt:lpstr>Method</vt:lpstr>
      <vt:lpstr>English and Spanish Reading Levels Spring 2009</vt:lpstr>
      <vt:lpstr>Statement of the Hypothesis</vt:lpstr>
      <vt:lpstr>Bibliography</vt:lpstr>
      <vt:lpstr>Bibliography Continued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Vaquita</dc:creator>
  <cp:lastModifiedBy>2d-31</cp:lastModifiedBy>
  <cp:revision>55</cp:revision>
  <dcterms:created xsi:type="dcterms:W3CDTF">2010-03-22T22:49:00Z</dcterms:created>
  <dcterms:modified xsi:type="dcterms:W3CDTF">2010-03-23T21:42:54Z</dcterms:modified>
</cp:coreProperties>
</file>